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ECFF"/>
    <a:srgbClr val="66FFCC"/>
    <a:srgbClr val="99FF99"/>
    <a:srgbClr val="99FF66"/>
    <a:srgbClr val="FFCC66"/>
    <a:srgbClr val="99CCFF"/>
    <a:srgbClr val="FF99FF"/>
    <a:srgbClr val="FF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34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156749B1-9621-4A7B-A2DC-16A6F5574725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39838"/>
            <a:ext cx="23209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94F8AFC0-6066-4714-B068-7BB01FDCD3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6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8AFC0-6066-4714-B068-7BB01FDCD3C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162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45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0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3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0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12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92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74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99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79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33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03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65BAE-001C-40E4-B923-EB97CA73366E}" type="datetimeFigureOut">
              <a:rPr kumimoji="1" lang="ja-JP" altLang="en-US" smtClean="0"/>
              <a:t>2022/11/1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CE87F-D7BC-4D52-85A7-525C457B86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43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B2E5952-FB7F-9521-B1D0-139CC1900C0D}"/>
              </a:ext>
            </a:extLst>
          </p:cNvPr>
          <p:cNvSpPr/>
          <p:nvPr/>
        </p:nvSpPr>
        <p:spPr>
          <a:xfrm>
            <a:off x="-492599" y="-305837"/>
            <a:ext cx="7857708" cy="251588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5">
            <a:extLst>
              <a:ext uri="{FF2B5EF4-FFF2-40B4-BE49-F238E27FC236}">
                <a16:creationId xmlns:a16="http://schemas.microsoft.com/office/drawing/2014/main" id="{F6414446-D023-9133-78F9-005AA52387ED}"/>
              </a:ext>
            </a:extLst>
          </p:cNvPr>
          <p:cNvSpPr/>
          <p:nvPr/>
        </p:nvSpPr>
        <p:spPr>
          <a:xfrm>
            <a:off x="1490556" y="3747821"/>
            <a:ext cx="2139674" cy="2193351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5">
            <a:extLst>
              <a:ext uri="{FF2B5EF4-FFF2-40B4-BE49-F238E27FC236}">
                <a16:creationId xmlns:a16="http://schemas.microsoft.com/office/drawing/2014/main" id="{04C09304-C9E6-4C07-4852-77F3A930F8AD}"/>
              </a:ext>
            </a:extLst>
          </p:cNvPr>
          <p:cNvSpPr/>
          <p:nvPr/>
        </p:nvSpPr>
        <p:spPr>
          <a:xfrm>
            <a:off x="1059999" y="4663426"/>
            <a:ext cx="1561875" cy="1550889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度付き 16">
            <a:extLst>
              <a:ext uri="{FF2B5EF4-FFF2-40B4-BE49-F238E27FC236}">
                <a16:creationId xmlns:a16="http://schemas.microsoft.com/office/drawing/2014/main" id="{F0CAD82B-FF86-2052-DC65-7363ABA2F102}"/>
              </a:ext>
            </a:extLst>
          </p:cNvPr>
          <p:cNvSpPr/>
          <p:nvPr/>
        </p:nvSpPr>
        <p:spPr>
          <a:xfrm>
            <a:off x="7734998" y="551000"/>
            <a:ext cx="5143500" cy="2375493"/>
          </a:xfrm>
          <a:prstGeom prst="bevel">
            <a:avLst>
              <a:gd name="adj" fmla="val 5339"/>
            </a:avLst>
          </a:prstGeom>
          <a:solidFill>
            <a:srgbClr val="99FF6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E5CAE22-E3C6-FB76-29BC-B663DD9FA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21210710">
            <a:off x="5613991" y="630945"/>
            <a:ext cx="1350334" cy="1823757"/>
          </a:xfrm>
        </p:spPr>
        <p:txBody>
          <a:bodyPr vert="eaVert">
            <a:normAutofit/>
          </a:bodyPr>
          <a:lstStyle/>
          <a:p>
            <a:r>
              <a:rPr kumimoji="1" lang="ja-JP" altLang="en-US" sz="6000" dirty="0">
                <a:solidFill>
                  <a:srgbClr val="FF0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ファ</a:t>
            </a:r>
          </a:p>
        </p:txBody>
      </p:sp>
      <p:sp>
        <p:nvSpPr>
          <p:cNvPr id="4" name="円/楕円 5">
            <a:extLst>
              <a:ext uri="{FF2B5EF4-FFF2-40B4-BE49-F238E27FC236}">
                <a16:creationId xmlns:a16="http://schemas.microsoft.com/office/drawing/2014/main" id="{2A880DB1-1A51-B04A-EF0E-CD5CA1BA9593}"/>
              </a:ext>
            </a:extLst>
          </p:cNvPr>
          <p:cNvSpPr/>
          <p:nvPr/>
        </p:nvSpPr>
        <p:spPr>
          <a:xfrm>
            <a:off x="46142" y="3651369"/>
            <a:ext cx="2027030" cy="1790456"/>
          </a:xfrm>
          <a:prstGeom prst="ellipse">
            <a:avLst/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雲 4">
            <a:extLst>
              <a:ext uri="{FF2B5EF4-FFF2-40B4-BE49-F238E27FC236}">
                <a16:creationId xmlns:a16="http://schemas.microsoft.com/office/drawing/2014/main" id="{02405A15-679C-991E-245F-E7C655CAA309}"/>
              </a:ext>
            </a:extLst>
          </p:cNvPr>
          <p:cNvSpPr/>
          <p:nvPr/>
        </p:nvSpPr>
        <p:spPr>
          <a:xfrm>
            <a:off x="280425" y="2215638"/>
            <a:ext cx="5152771" cy="1763665"/>
          </a:xfrm>
          <a:prstGeom prst="cloud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3200" dirty="0">
              <a:solidFill>
                <a:srgbClr val="0070C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56788E-9F45-9976-94E4-5FC1ED5E15C4}"/>
              </a:ext>
            </a:extLst>
          </p:cNvPr>
          <p:cNvSpPr txBox="1"/>
          <p:nvPr/>
        </p:nvSpPr>
        <p:spPr>
          <a:xfrm>
            <a:off x="210754" y="6145526"/>
            <a:ext cx="5450416" cy="3477875"/>
          </a:xfrm>
          <a:prstGeom prst="rect">
            <a:avLst/>
          </a:prstGeom>
          <a:solidFill>
            <a:srgbClr val="FFFF99"/>
          </a:solidFill>
          <a:ln w="133350" cmpd="thickThin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公開講座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『</a:t>
            </a:r>
            <a:r>
              <a:rPr kumimoji="1"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絵本に学ぶ子育て</a:t>
            </a:r>
            <a:r>
              <a:rPr kumimoji="1" lang="en-US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』</a:t>
            </a: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講師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：神谷　哲彦さん</a:t>
            </a:r>
            <a:endParaRPr kumimoji="1"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：２階　大会議室</a:t>
            </a:r>
            <a:endParaRPr kumimoji="1"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時間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：１０</a:t>
            </a:r>
            <a:r>
              <a:rPr kumimoji="1" lang="en-US" altLang="ja-JP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００～１１</a:t>
            </a:r>
            <a:r>
              <a:rPr kumimoji="1" lang="en-US" altLang="ja-JP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３０</a:t>
            </a:r>
            <a:endParaRPr kumimoji="1"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ファミサポ会員による託児スペースが</a:t>
            </a:r>
            <a:endParaRPr kumimoji="1"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あります</a:t>
            </a:r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おもちゃ等あり、出入り自由</a:t>
            </a:r>
            <a:r>
              <a:rPr kumimoji="1" lang="en-US" altLang="ja-JP" sz="2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kumimoji="1" lang="ja-JP" altLang="en-US" sz="2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BD0A1D5-BF23-6E35-43EF-257ECFD79AAA}"/>
              </a:ext>
            </a:extLst>
          </p:cNvPr>
          <p:cNvSpPr txBox="1">
            <a:spLocks/>
          </p:cNvSpPr>
          <p:nvPr/>
        </p:nvSpPr>
        <p:spPr>
          <a:xfrm rot="263329">
            <a:off x="5467678" y="2048125"/>
            <a:ext cx="1003402" cy="1077793"/>
          </a:xfrm>
          <a:prstGeom prst="rect">
            <a:avLst/>
          </a:prstGeom>
        </p:spPr>
        <p:txBody>
          <a:bodyPr vert="eaVert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ミ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2CB2C56E-8F63-918C-72E0-C632479DF427}"/>
              </a:ext>
            </a:extLst>
          </p:cNvPr>
          <p:cNvSpPr txBox="1">
            <a:spLocks/>
          </p:cNvSpPr>
          <p:nvPr/>
        </p:nvSpPr>
        <p:spPr>
          <a:xfrm>
            <a:off x="5751759" y="2665631"/>
            <a:ext cx="1268753" cy="1281560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FF99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AE9A62C-22EB-2EFD-5B17-758B3E28E18F}"/>
              </a:ext>
            </a:extLst>
          </p:cNvPr>
          <p:cNvSpPr txBox="1">
            <a:spLocks/>
          </p:cNvSpPr>
          <p:nvPr/>
        </p:nvSpPr>
        <p:spPr>
          <a:xfrm rot="21210710">
            <a:off x="5633523" y="5792294"/>
            <a:ext cx="1043056" cy="1079632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FF0066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EB66152A-7DD7-D9EE-AA06-DA47D1CE3DB1}"/>
              </a:ext>
            </a:extLst>
          </p:cNvPr>
          <p:cNvSpPr txBox="1">
            <a:spLocks/>
          </p:cNvSpPr>
          <p:nvPr/>
        </p:nvSpPr>
        <p:spPr>
          <a:xfrm rot="21160724">
            <a:off x="5522094" y="3524146"/>
            <a:ext cx="1095797" cy="1106084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ポ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4B106F74-DA21-6FE7-1266-A21993EA0181}"/>
              </a:ext>
            </a:extLst>
          </p:cNvPr>
          <p:cNvSpPr txBox="1">
            <a:spLocks/>
          </p:cNvSpPr>
          <p:nvPr/>
        </p:nvSpPr>
        <p:spPr>
          <a:xfrm rot="260888">
            <a:off x="5680973" y="8101134"/>
            <a:ext cx="1350334" cy="926370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バ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816A6209-6472-A36D-96E5-5B599E843C18}"/>
              </a:ext>
            </a:extLst>
          </p:cNvPr>
          <p:cNvSpPr txBox="1">
            <a:spLocks/>
          </p:cNvSpPr>
          <p:nvPr/>
        </p:nvSpPr>
        <p:spPr>
          <a:xfrm rot="314382">
            <a:off x="5789704" y="6607409"/>
            <a:ext cx="1350334" cy="1823757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ティ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BCCE99CF-63EE-F23A-B649-852C45E06ABA}"/>
              </a:ext>
            </a:extLst>
          </p:cNvPr>
          <p:cNvSpPr txBox="1">
            <a:spLocks/>
          </p:cNvSpPr>
          <p:nvPr/>
        </p:nvSpPr>
        <p:spPr>
          <a:xfrm rot="312465">
            <a:off x="5720838" y="4337102"/>
            <a:ext cx="1350334" cy="1823757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フェ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4C0A1FA4-907E-5671-1305-D647277865BE}"/>
              </a:ext>
            </a:extLst>
          </p:cNvPr>
          <p:cNvSpPr txBox="1">
            <a:spLocks/>
          </p:cNvSpPr>
          <p:nvPr/>
        </p:nvSpPr>
        <p:spPr>
          <a:xfrm rot="21142257">
            <a:off x="5776253" y="8332285"/>
            <a:ext cx="1350334" cy="1823757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solidFill>
                  <a:srgbClr val="FF9933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ル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27A5405-A47B-8621-095A-072784974FD4}"/>
              </a:ext>
            </a:extLst>
          </p:cNvPr>
          <p:cNvSpPr/>
          <p:nvPr/>
        </p:nvSpPr>
        <p:spPr>
          <a:xfrm>
            <a:off x="719392" y="2756092"/>
            <a:ext cx="4559670" cy="6770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リユース衣料持ち帰り</a:t>
            </a:r>
            <a:endParaRPr kumimoji="1" lang="en-US" altLang="ja-JP" sz="3200" b="1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pPr algn="ctr"/>
            <a:r>
              <a:rPr kumimoji="1" lang="ja-JP" altLang="en-US" sz="2400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衣類を自由に持ち帰りできます</a:t>
            </a:r>
            <a:endParaRPr kumimoji="1" lang="en-US" altLang="ja-JP" sz="24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pPr algn="ctr"/>
            <a:r>
              <a:rPr kumimoji="1" lang="ja-JP" altLang="en-US" sz="2400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袋は持参してください</a:t>
            </a:r>
          </a:p>
        </p:txBody>
      </p:sp>
      <p:sp>
        <p:nvSpPr>
          <p:cNvPr id="16" name="吹き出し: 円形 15">
            <a:extLst>
              <a:ext uri="{FF2B5EF4-FFF2-40B4-BE49-F238E27FC236}">
                <a16:creationId xmlns:a16="http://schemas.microsoft.com/office/drawing/2014/main" id="{2099DBC6-2294-5ACF-098C-50B80F96901B}"/>
              </a:ext>
            </a:extLst>
          </p:cNvPr>
          <p:cNvSpPr/>
          <p:nvPr/>
        </p:nvSpPr>
        <p:spPr>
          <a:xfrm flipH="1">
            <a:off x="5433196" y="22343"/>
            <a:ext cx="1243927" cy="698542"/>
          </a:xfrm>
          <a:prstGeom prst="wedgeEllipseCallout">
            <a:avLst>
              <a:gd name="adj1" fmla="val 11695"/>
              <a:gd name="adj2" fmla="val 65544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令和４年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9D8A479-ED37-5C2B-FFC3-C1A34C359301}"/>
              </a:ext>
            </a:extLst>
          </p:cNvPr>
          <p:cNvSpPr/>
          <p:nvPr/>
        </p:nvSpPr>
        <p:spPr>
          <a:xfrm>
            <a:off x="-49102" y="4392062"/>
            <a:ext cx="2861285" cy="783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浮かぶ風船</a:t>
            </a:r>
            <a:endParaRPr kumimoji="1" lang="en-US" altLang="ja-JP" sz="28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pPr algn="ctr"/>
            <a:r>
              <a:rPr kumimoji="1" lang="ja-JP" altLang="en-US" sz="2800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プレゼント</a:t>
            </a:r>
            <a:endParaRPr kumimoji="1" lang="en-US" altLang="ja-JP" sz="28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pPr algn="ctr"/>
            <a:endParaRPr kumimoji="1" lang="ja-JP" altLang="en-US" sz="20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20" name="字幕 19">
            <a:extLst>
              <a:ext uri="{FF2B5EF4-FFF2-40B4-BE49-F238E27FC236}">
                <a16:creationId xmlns:a16="http://schemas.microsoft.com/office/drawing/2014/main" id="{2EEA37A0-AA3A-46A2-413C-B15057204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3253" y="1395529"/>
            <a:ext cx="5143500" cy="399979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池田町総合福祉センター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8A01A09-C36B-DDA8-761A-36DCF86F3CA8}"/>
              </a:ext>
            </a:extLst>
          </p:cNvPr>
          <p:cNvSpPr/>
          <p:nvPr/>
        </p:nvSpPr>
        <p:spPr>
          <a:xfrm>
            <a:off x="240113" y="5242574"/>
            <a:ext cx="3245693" cy="7838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rgbClr val="00206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わたあめ・ポップコーン配布</a:t>
            </a:r>
            <a:endParaRPr kumimoji="1" lang="en-US" altLang="ja-JP" sz="28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pPr algn="ctr"/>
            <a:endParaRPr kumimoji="1" lang="ja-JP" altLang="en-US" sz="2000" dirty="0">
              <a:solidFill>
                <a:srgbClr val="00206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sp>
        <p:nvSpPr>
          <p:cNvPr id="24" name="円/楕円 5">
            <a:extLst>
              <a:ext uri="{FF2B5EF4-FFF2-40B4-BE49-F238E27FC236}">
                <a16:creationId xmlns:a16="http://schemas.microsoft.com/office/drawing/2014/main" id="{402061E2-8445-448F-E4EA-6E9596FD864C}"/>
              </a:ext>
            </a:extLst>
          </p:cNvPr>
          <p:cNvSpPr/>
          <p:nvPr/>
        </p:nvSpPr>
        <p:spPr>
          <a:xfrm>
            <a:off x="8785625" y="3747821"/>
            <a:ext cx="2014070" cy="1848493"/>
          </a:xfrm>
          <a:prstGeom prst="ellipse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AA44FC1C-9AA0-5D95-D5AA-1471C01C72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760" y="4186602"/>
            <a:ext cx="2228303" cy="1807675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39CBB43-6F93-A2C5-B001-7C9F8FB40952}"/>
              </a:ext>
            </a:extLst>
          </p:cNvPr>
          <p:cNvSpPr/>
          <p:nvPr/>
        </p:nvSpPr>
        <p:spPr>
          <a:xfrm>
            <a:off x="127299" y="442326"/>
            <a:ext cx="6717013" cy="13198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開催日　</a:t>
            </a:r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</a:t>
            </a:r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4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２３</a:t>
            </a:r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kumimoji="1"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kumimoji="1"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水・祝</a:t>
            </a:r>
            <a:r>
              <a:rPr kumimoji="1" lang="en-US" altLang="ja-JP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  <a:p>
            <a:r>
              <a:rPr kumimoji="1" lang="ja-JP" altLang="en-US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　間　</a:t>
            </a:r>
            <a:r>
              <a:rPr kumimoji="1"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：００～</a:t>
            </a:r>
            <a:r>
              <a:rPr kumimoji="1"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kumimoji="1"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：００</a:t>
            </a:r>
            <a:endParaRPr kumimoji="1" lang="en-US" altLang="ja-JP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　所　</a:t>
            </a:r>
            <a:r>
              <a:rPr kumimoji="1" lang="ja-JP" altLang="en-US" sz="3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やすらぎの郷</a:t>
            </a:r>
            <a:endParaRPr kumimoji="1" lang="ja-JP" altLang="en-US" sz="2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字幕 19">
            <a:extLst>
              <a:ext uri="{FF2B5EF4-FFF2-40B4-BE49-F238E27FC236}">
                <a16:creationId xmlns:a16="http://schemas.microsoft.com/office/drawing/2014/main" id="{6BF381BB-ADE8-C362-C065-0B67D2B8499F}"/>
              </a:ext>
            </a:extLst>
          </p:cNvPr>
          <p:cNvSpPr txBox="1">
            <a:spLocks/>
          </p:cNvSpPr>
          <p:nvPr/>
        </p:nvSpPr>
        <p:spPr>
          <a:xfrm>
            <a:off x="-676977" y="3927046"/>
            <a:ext cx="5143500" cy="399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赤い羽根共同募金にご協力頂いた方へ</a:t>
            </a:r>
          </a:p>
        </p:txBody>
      </p:sp>
      <p:sp>
        <p:nvSpPr>
          <p:cNvPr id="25" name="円/楕円 5">
            <a:extLst>
              <a:ext uri="{FF2B5EF4-FFF2-40B4-BE49-F238E27FC236}">
                <a16:creationId xmlns:a16="http://schemas.microsoft.com/office/drawing/2014/main" id="{F12E60FA-3A9E-7624-0083-4EB9B5CBC697}"/>
              </a:ext>
            </a:extLst>
          </p:cNvPr>
          <p:cNvSpPr/>
          <p:nvPr/>
        </p:nvSpPr>
        <p:spPr>
          <a:xfrm>
            <a:off x="4466523" y="1898361"/>
            <a:ext cx="918556" cy="68866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sp>
        <p:nvSpPr>
          <p:cNvPr id="30" name="字幕 19">
            <a:extLst>
              <a:ext uri="{FF2B5EF4-FFF2-40B4-BE49-F238E27FC236}">
                <a16:creationId xmlns:a16="http://schemas.microsoft.com/office/drawing/2014/main" id="{D757FFC8-97A3-33DD-4269-728D4BC8E94C}"/>
              </a:ext>
            </a:extLst>
          </p:cNvPr>
          <p:cNvSpPr txBox="1">
            <a:spLocks/>
          </p:cNvSpPr>
          <p:nvPr/>
        </p:nvSpPr>
        <p:spPr>
          <a:xfrm>
            <a:off x="590358" y="7198418"/>
            <a:ext cx="5143500" cy="399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大北圏域発達障がいサポートマネージャー</a:t>
            </a:r>
            <a:r>
              <a:rPr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吹き出し: 円形 30">
            <a:extLst>
              <a:ext uri="{FF2B5EF4-FFF2-40B4-BE49-F238E27FC236}">
                <a16:creationId xmlns:a16="http://schemas.microsoft.com/office/drawing/2014/main" id="{00B2A181-AD36-ED78-5659-C1020CB07CD0}"/>
              </a:ext>
            </a:extLst>
          </p:cNvPr>
          <p:cNvSpPr/>
          <p:nvPr/>
        </p:nvSpPr>
        <p:spPr>
          <a:xfrm flipH="1">
            <a:off x="4188210" y="3555317"/>
            <a:ext cx="1488444" cy="698542"/>
          </a:xfrm>
          <a:prstGeom prst="wedgeEllipseCallout">
            <a:avLst>
              <a:gd name="adj1" fmla="val 11877"/>
              <a:gd name="adj2" fmla="val -71446"/>
            </a:avLst>
          </a:prstGeom>
          <a:solidFill>
            <a:srgbClr val="99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２階　</a:t>
            </a:r>
            <a:endParaRPr kumimoji="1" lang="en-US" altLang="ja-JP" sz="1600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いこいの間</a:t>
            </a:r>
          </a:p>
        </p:txBody>
      </p:sp>
    </p:spTree>
    <p:extLst>
      <p:ext uri="{BB962C8B-B14F-4D97-AF65-F5344CB8AC3E}">
        <p14:creationId xmlns:p14="http://schemas.microsoft.com/office/powerpoint/2010/main" val="2012024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126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HGP創英角ｺﾞｼｯｸUB</vt:lpstr>
      <vt:lpstr>HGS創英角ﾎﾟｯﾌﾟ体</vt:lpstr>
      <vt:lpstr>たぬき油性マジック</vt:lpstr>
      <vt:lpstr>游ゴシック</vt:lpstr>
      <vt:lpstr>Arial</vt:lpstr>
      <vt:lpstr>Calibri</vt:lpstr>
      <vt:lpstr>Calibri Light</vt:lpstr>
      <vt:lpstr>Office テーマ</vt:lpstr>
      <vt:lpstr>ファ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ファ</dc:title>
  <dc:creator>ikeda007</dc:creator>
  <cp:lastModifiedBy>ikeda007</cp:lastModifiedBy>
  <cp:revision>3</cp:revision>
  <cp:lastPrinted>2022-10-30T07:14:51Z</cp:lastPrinted>
  <dcterms:created xsi:type="dcterms:W3CDTF">2022-10-30T05:13:31Z</dcterms:created>
  <dcterms:modified xsi:type="dcterms:W3CDTF">2022-10-31T23:59:31Z</dcterms:modified>
</cp:coreProperties>
</file>