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  <p:sldMasterId id="2147483769" r:id="rId2"/>
  </p:sldMasterIdLst>
  <p:notesMasterIdLst>
    <p:notesMasterId r:id="rId7"/>
  </p:notesMasterIdLst>
  <p:sldIdLst>
    <p:sldId id="256" r:id="rId3"/>
    <p:sldId id="260" r:id="rId4"/>
    <p:sldId id="262" r:id="rId5"/>
    <p:sldId id="263" r:id="rId6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B896C026-ACE2-4D7C-AA51-119274D1F98D}">
          <p14:sldIdLst>
            <p14:sldId id="256"/>
            <p14:sldId id="260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0066CC"/>
    <a:srgbClr val="66FFFF"/>
    <a:srgbClr val="D5D5FF"/>
    <a:srgbClr val="CC99FF"/>
    <a:srgbClr val="FFDDFF"/>
    <a:srgbClr val="CCCCFF"/>
    <a:srgbClr val="FFFFCC"/>
    <a:srgbClr val="CCFFFF"/>
    <a:srgbClr val="E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66" d="100"/>
          <a:sy n="166" d="100"/>
        </p:scale>
        <p:origin x="408" y="-2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6400" cy="496888"/>
          </a:xfrm>
          <a:prstGeom prst="rect">
            <a:avLst/>
          </a:prstGeom>
        </p:spPr>
        <p:txBody>
          <a:bodyPr vert="horz" lIns="91398" tIns="45699" rIns="91398" bIns="456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9691" y="0"/>
            <a:ext cx="2946400" cy="496888"/>
          </a:xfrm>
          <a:prstGeom prst="rect">
            <a:avLst/>
          </a:prstGeom>
        </p:spPr>
        <p:txBody>
          <a:bodyPr vert="horz" lIns="91398" tIns="45699" rIns="91398" bIns="45699" rtlCol="0"/>
          <a:lstStyle>
            <a:lvl1pPr algn="r">
              <a:defRPr sz="1200"/>
            </a:lvl1pPr>
          </a:lstStyle>
          <a:p>
            <a:fld id="{481EBBBD-EE38-4162-A94C-B99AFBBC12E6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8" tIns="45699" rIns="91398" bIns="4569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1" y="4714878"/>
            <a:ext cx="5438775" cy="4467225"/>
          </a:xfrm>
          <a:prstGeom prst="rect">
            <a:avLst/>
          </a:prstGeom>
        </p:spPr>
        <p:txBody>
          <a:bodyPr vert="horz" lIns="91398" tIns="45699" rIns="91398" bIns="4569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428166"/>
            <a:ext cx="2946400" cy="496887"/>
          </a:xfrm>
          <a:prstGeom prst="rect">
            <a:avLst/>
          </a:prstGeom>
        </p:spPr>
        <p:txBody>
          <a:bodyPr vert="horz" lIns="91398" tIns="45699" rIns="91398" bIns="456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9691" y="9428166"/>
            <a:ext cx="2946400" cy="496887"/>
          </a:xfrm>
          <a:prstGeom prst="rect">
            <a:avLst/>
          </a:prstGeom>
        </p:spPr>
        <p:txBody>
          <a:bodyPr vert="horz" lIns="91398" tIns="45699" rIns="91398" bIns="45699" rtlCol="0" anchor="b"/>
          <a:lstStyle>
            <a:lvl1pPr algn="r">
              <a:defRPr sz="1200"/>
            </a:lvl1pPr>
          </a:lstStyle>
          <a:p>
            <a:fld id="{F8347CBB-5105-4998-8864-04E20EC9C3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47CBB-5105-4998-8864-04E20EC9C32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6B4E-7926-49C2-9CC6-2D73657A39B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163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697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9620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9908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5641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2267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0801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261C-E607-4E99-98C7-05447BD3C00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9348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E6B4E-7926-49C2-9CC6-2D73657A39B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6563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AD88-4883-4032-BDEB-8F85736D6BF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246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8B21-0D2E-427A-A9DC-2EF178F2F33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370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AD88-4883-4032-BDEB-8F85736D6BF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7205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1DB41-9792-4AF4-A971-39933BA8823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85888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D811-31BF-44D4-9D67-9042FF5F1B2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1726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A44-54C7-42B3-8E30-A025B3BD82A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7426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9F-F374-4E94-822A-AFBCEDC07A6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49182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8996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8E59-4A92-46EC-8038-443B9D6DC91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45214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46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49269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1282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644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8B21-0D2E-427A-A9DC-2EF178F2F33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49687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4449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24164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5261C-E607-4E99-98C7-05447BD3C00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382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1DB41-9792-4AF4-A971-39933BA8823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578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D811-31BF-44D4-9D67-9042FF5F1B2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023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AA44-54C7-42B3-8E30-A025B3BD82A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03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9F-F374-4E94-822A-AFBCEDC07A6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481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692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8E59-4A92-46EC-8038-443B9D6DC91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546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980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06AA3D37-A413-4D5B-A80E-AC8D10561A8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549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567529" y="781631"/>
            <a:ext cx="5381752" cy="1080349"/>
          </a:xfrm>
        </p:spPr>
        <p:txBody>
          <a:bodyPr/>
          <a:lstStyle/>
          <a:p>
            <a:pPr algn="ctr"/>
            <a:r>
              <a:rPr lang="ja-JP" altLang="en-US" sz="3000" b="1" dirty="0">
                <a:solidFill>
                  <a:srgbClr val="0033CC"/>
                </a:solidFill>
              </a:rPr>
              <a:t>いけだデイサービスセンター小島館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5803" y="6442601"/>
            <a:ext cx="3314650" cy="657769"/>
          </a:xfrm>
        </p:spPr>
        <p:txBody>
          <a:bodyPr/>
          <a:lstStyle/>
          <a:p>
            <a:r>
              <a:rPr lang="ja-JP" altLang="en-US" sz="2400" b="1" dirty="0"/>
              <a:t>池田町社会福祉協議会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03836" y="316192"/>
            <a:ext cx="15541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solidFill>
                  <a:srgbClr val="0033CC"/>
                </a:solidFill>
                <a:latin typeface="+mn-lt"/>
                <a:ea typeface="+mj-ea"/>
              </a:rPr>
              <a:t>令和３年</a:t>
            </a:r>
            <a:r>
              <a:rPr kumimoji="1" lang="en-US" altLang="ja-JP" sz="1050" b="1" dirty="0">
                <a:solidFill>
                  <a:srgbClr val="0033CC"/>
                </a:solidFill>
                <a:latin typeface="+mn-lt"/>
                <a:ea typeface="+mj-ea"/>
              </a:rPr>
              <a:t>10</a:t>
            </a:r>
            <a:r>
              <a:rPr kumimoji="1" lang="ja-JP" altLang="en-US" sz="1050" b="1" dirty="0">
                <a:solidFill>
                  <a:srgbClr val="0033CC"/>
                </a:solidFill>
                <a:latin typeface="+mn-lt"/>
                <a:ea typeface="+mj-ea"/>
              </a:rPr>
              <a:t>月作成</a:t>
            </a:r>
          </a:p>
        </p:txBody>
      </p:sp>
      <p:pic>
        <p:nvPicPr>
          <p:cNvPr id="1034" name="Picture 10" descr="画像 002">
            <a:extLst>
              <a:ext uri="{FF2B5EF4-FFF2-40B4-BE49-F238E27FC236}">
                <a16:creationId xmlns:a16="http://schemas.microsoft.com/office/drawing/2014/main" id="{C20A9201-16D6-4274-9D3F-736BFEE36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39" y="7185248"/>
            <a:ext cx="2870989" cy="2282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" name="図 2047">
            <a:extLst>
              <a:ext uri="{FF2B5EF4-FFF2-40B4-BE49-F238E27FC236}">
                <a16:creationId xmlns:a16="http://schemas.microsoft.com/office/drawing/2014/main" id="{D6FD2AA0-30EB-4705-8309-99893B2A1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685" y="2261049"/>
            <a:ext cx="4251100" cy="3657600"/>
          </a:xfrm>
          <a:prstGeom prst="rect">
            <a:avLst/>
          </a:prstGeom>
        </p:spPr>
      </p:pic>
      <p:grpSp>
        <p:nvGrpSpPr>
          <p:cNvPr id="229" name="グループ化 228">
            <a:extLst>
              <a:ext uri="{FF2B5EF4-FFF2-40B4-BE49-F238E27FC236}">
                <a16:creationId xmlns:a16="http://schemas.microsoft.com/office/drawing/2014/main" id="{C61C3CB7-1725-4140-B9DB-7AFF1773027C}"/>
              </a:ext>
            </a:extLst>
          </p:cNvPr>
          <p:cNvGrpSpPr/>
          <p:nvPr/>
        </p:nvGrpSpPr>
        <p:grpSpPr>
          <a:xfrm>
            <a:off x="3236114" y="7168238"/>
            <a:ext cx="3083284" cy="2316295"/>
            <a:chOff x="3236114" y="7168238"/>
            <a:chExt cx="3083284" cy="2316295"/>
          </a:xfrm>
        </p:grpSpPr>
        <p:sp>
          <p:nvSpPr>
            <p:cNvPr id="262" name="正方形/長方形 261">
              <a:extLst>
                <a:ext uri="{FF2B5EF4-FFF2-40B4-BE49-F238E27FC236}">
                  <a16:creationId xmlns:a16="http://schemas.microsoft.com/office/drawing/2014/main" id="{BB922D06-BE14-407B-B2A9-ECF71416DFF3}"/>
                </a:ext>
              </a:extLst>
            </p:cNvPr>
            <p:cNvSpPr/>
            <p:nvPr/>
          </p:nvSpPr>
          <p:spPr>
            <a:xfrm>
              <a:off x="4054120" y="7505004"/>
              <a:ext cx="307777" cy="934971"/>
            </a:xfrm>
            <a:prstGeom prst="rect">
              <a:avLst/>
            </a:prstGeom>
            <a:solidFill>
              <a:schemeClr val="bg1"/>
            </a:solidFill>
          </p:spPr>
          <p:txBody>
            <a:bodyPr vert="eaVert" wrap="square">
              <a:spAutoFit/>
            </a:bodyPr>
            <a:lstStyle/>
            <a:p>
              <a:r>
                <a:rPr lang="ja-JP" altLang="en-US" sz="8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池田三丁目</a:t>
              </a:r>
            </a:p>
          </p:txBody>
        </p:sp>
        <p:sp>
          <p:nvSpPr>
            <p:cNvPr id="244" name="正方形/長方形 243">
              <a:extLst>
                <a:ext uri="{FF2B5EF4-FFF2-40B4-BE49-F238E27FC236}">
                  <a16:creationId xmlns:a16="http://schemas.microsoft.com/office/drawing/2014/main" id="{49123232-13FC-4588-9CCC-08D8DBDC8BD8}"/>
                </a:ext>
              </a:extLst>
            </p:cNvPr>
            <p:cNvSpPr/>
            <p:nvPr/>
          </p:nvSpPr>
          <p:spPr>
            <a:xfrm flipH="1">
              <a:off x="3781594" y="7168238"/>
              <a:ext cx="323165" cy="588615"/>
            </a:xfrm>
            <a:prstGeom prst="rect">
              <a:avLst/>
            </a:prstGeom>
            <a:solidFill>
              <a:schemeClr val="bg1"/>
            </a:solidFill>
          </p:spPr>
          <p:txBody>
            <a:bodyPr vert="eaVert" wrap="square">
              <a:spAutoFit/>
            </a:bodyPr>
            <a:lstStyle/>
            <a:p>
              <a:r>
                <a:rPr lang="ja-JP" altLang="en-US" sz="9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至 大町</a:t>
              </a:r>
            </a:p>
          </p:txBody>
        </p:sp>
        <p:cxnSp>
          <p:nvCxnSpPr>
            <p:cNvPr id="246" name="直線コネクタ 245">
              <a:extLst>
                <a:ext uri="{FF2B5EF4-FFF2-40B4-BE49-F238E27FC236}">
                  <a16:creationId xmlns:a16="http://schemas.microsoft.com/office/drawing/2014/main" id="{D05ECE3F-A62D-4AD6-AD27-B3A59F1CCC66}"/>
                </a:ext>
              </a:extLst>
            </p:cNvPr>
            <p:cNvCxnSpPr>
              <a:cxnSpLocks/>
            </p:cNvCxnSpPr>
            <p:nvPr/>
          </p:nvCxnSpPr>
          <p:spPr>
            <a:xfrm>
              <a:off x="4381464" y="7844469"/>
              <a:ext cx="1917062" cy="1538"/>
            </a:xfrm>
            <a:prstGeom prst="line">
              <a:avLst/>
            </a:prstGeom>
            <a:solidFill>
              <a:srgbClr val="0066CC"/>
            </a:solidFill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CF77A275-F4A3-49CA-B5A6-537A2F5B17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 flipV="1">
              <a:off x="4254287" y="7853742"/>
              <a:ext cx="148570" cy="90633"/>
            </a:xfrm>
            <a:prstGeom prst="rect">
              <a:avLst/>
            </a:prstGeom>
            <a:solidFill>
              <a:srgbClr val="0066CC"/>
            </a:solidFill>
          </p:spPr>
        </p:pic>
        <p:sp>
          <p:nvSpPr>
            <p:cNvPr id="247" name="正方形/長方形 246">
              <a:extLst>
                <a:ext uri="{FF2B5EF4-FFF2-40B4-BE49-F238E27FC236}">
                  <a16:creationId xmlns:a16="http://schemas.microsoft.com/office/drawing/2014/main" id="{66F91C29-75FA-4DA6-BEF2-E6913B9684EA}"/>
                </a:ext>
              </a:extLst>
            </p:cNvPr>
            <p:cNvSpPr/>
            <p:nvPr/>
          </p:nvSpPr>
          <p:spPr>
            <a:xfrm>
              <a:off x="4518974" y="7497311"/>
              <a:ext cx="836525" cy="324112"/>
            </a:xfrm>
            <a:prstGeom prst="rect">
              <a:avLst/>
            </a:prstGeom>
            <a:solidFill>
              <a:srgbClr val="00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総合福祉</a:t>
              </a:r>
              <a:endParaRPr kumimoji="1" lang="en-US" altLang="ja-JP" sz="1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kumimoji="1" lang="ja-JP" altLang="en-US" sz="10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センター</a:t>
              </a: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5AC17F09-7DFC-4ADE-B69E-EA0FD893AC52}"/>
                </a:ext>
              </a:extLst>
            </p:cNvPr>
            <p:cNvCxnSpPr>
              <a:cxnSpLocks/>
            </p:cNvCxnSpPr>
            <p:nvPr/>
          </p:nvCxnSpPr>
          <p:spPr>
            <a:xfrm>
              <a:off x="4379027" y="7977203"/>
              <a:ext cx="1042005" cy="1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9" name="直線コネクタ 248">
              <a:extLst>
                <a:ext uri="{FF2B5EF4-FFF2-40B4-BE49-F238E27FC236}">
                  <a16:creationId xmlns:a16="http://schemas.microsoft.com/office/drawing/2014/main" id="{08A6EC21-1362-4FB0-83C8-00A0CB49989A}"/>
                </a:ext>
              </a:extLst>
            </p:cNvPr>
            <p:cNvCxnSpPr>
              <a:cxnSpLocks/>
            </p:cNvCxnSpPr>
            <p:nvPr/>
          </p:nvCxnSpPr>
          <p:spPr>
            <a:xfrm>
              <a:off x="5421031" y="7973345"/>
              <a:ext cx="0" cy="666435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0" name="直線コネクタ 249">
              <a:extLst>
                <a:ext uri="{FF2B5EF4-FFF2-40B4-BE49-F238E27FC236}">
                  <a16:creationId xmlns:a16="http://schemas.microsoft.com/office/drawing/2014/main" id="{025DB6F5-BD95-47B8-B419-664B7CF65D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73281" y="8763839"/>
              <a:ext cx="1883090" cy="6710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1" name="直線コネクタ 250">
              <a:extLst>
                <a:ext uri="{FF2B5EF4-FFF2-40B4-BE49-F238E27FC236}">
                  <a16:creationId xmlns:a16="http://schemas.microsoft.com/office/drawing/2014/main" id="{63CF20C1-8774-4283-A28B-D5487D1D46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71360" y="8638816"/>
              <a:ext cx="1049671" cy="1929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2" name="直線コネクタ 251">
              <a:extLst>
                <a:ext uri="{FF2B5EF4-FFF2-40B4-BE49-F238E27FC236}">
                  <a16:creationId xmlns:a16="http://schemas.microsoft.com/office/drawing/2014/main" id="{D58C867D-D467-44EB-9C8C-A993C817576B}"/>
                </a:ext>
              </a:extLst>
            </p:cNvPr>
            <p:cNvCxnSpPr>
              <a:cxnSpLocks/>
            </p:cNvCxnSpPr>
            <p:nvPr/>
          </p:nvCxnSpPr>
          <p:spPr>
            <a:xfrm>
              <a:off x="5579760" y="7982991"/>
              <a:ext cx="0" cy="619297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3" name="正方形/長方形 252">
              <a:extLst>
                <a:ext uri="{FF2B5EF4-FFF2-40B4-BE49-F238E27FC236}">
                  <a16:creationId xmlns:a16="http://schemas.microsoft.com/office/drawing/2014/main" id="{AA596F2B-3BB5-4956-B7F0-2384D4E6A217}"/>
                </a:ext>
              </a:extLst>
            </p:cNvPr>
            <p:cNvSpPr/>
            <p:nvPr/>
          </p:nvSpPr>
          <p:spPr>
            <a:xfrm>
              <a:off x="4764369" y="8035745"/>
              <a:ext cx="631634" cy="196780"/>
            </a:xfrm>
            <a:prstGeom prst="rect">
              <a:avLst/>
            </a:prstGeom>
            <a:solidFill>
              <a:srgbClr val="00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黒田精工</a:t>
              </a:r>
            </a:p>
          </p:txBody>
        </p:sp>
        <p:sp>
          <p:nvSpPr>
            <p:cNvPr id="254" name="正方形/長方形 253">
              <a:extLst>
                <a:ext uri="{FF2B5EF4-FFF2-40B4-BE49-F238E27FC236}">
                  <a16:creationId xmlns:a16="http://schemas.microsoft.com/office/drawing/2014/main" id="{C0CF25C8-137A-41A9-ABFA-C4AC9A657F96}"/>
                </a:ext>
              </a:extLst>
            </p:cNvPr>
            <p:cNvSpPr/>
            <p:nvPr/>
          </p:nvSpPr>
          <p:spPr>
            <a:xfrm>
              <a:off x="5604790" y="8143485"/>
              <a:ext cx="560512" cy="217497"/>
            </a:xfrm>
            <a:prstGeom prst="rect">
              <a:avLst/>
            </a:prstGeom>
            <a:solidFill>
              <a:srgbClr val="00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7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美容室フェイク</a:t>
              </a:r>
            </a:p>
          </p:txBody>
        </p:sp>
        <p:cxnSp>
          <p:nvCxnSpPr>
            <p:cNvPr id="255" name="直線コネクタ 254">
              <a:extLst>
                <a:ext uri="{FF2B5EF4-FFF2-40B4-BE49-F238E27FC236}">
                  <a16:creationId xmlns:a16="http://schemas.microsoft.com/office/drawing/2014/main" id="{110654DE-C213-41BE-A933-3E50FD43E2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73987" y="7977203"/>
              <a:ext cx="5041" cy="625085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6" name="正方形/長方形 255">
              <a:extLst>
                <a:ext uri="{FF2B5EF4-FFF2-40B4-BE49-F238E27FC236}">
                  <a16:creationId xmlns:a16="http://schemas.microsoft.com/office/drawing/2014/main" id="{6E779575-8E0C-46C0-9C6C-67A36F0EF1A7}"/>
                </a:ext>
              </a:extLst>
            </p:cNvPr>
            <p:cNvSpPr/>
            <p:nvPr/>
          </p:nvSpPr>
          <p:spPr>
            <a:xfrm>
              <a:off x="5604790" y="8415145"/>
              <a:ext cx="714608" cy="217497"/>
            </a:xfrm>
            <a:prstGeom prst="rect">
              <a:avLst/>
            </a:prstGeom>
            <a:solidFill>
              <a:srgbClr val="993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小島館</a:t>
              </a:r>
            </a:p>
          </p:txBody>
        </p:sp>
        <p:sp>
          <p:nvSpPr>
            <p:cNvPr id="257" name="正方形/長方形 256">
              <a:extLst>
                <a:ext uri="{FF2B5EF4-FFF2-40B4-BE49-F238E27FC236}">
                  <a16:creationId xmlns:a16="http://schemas.microsoft.com/office/drawing/2014/main" id="{BB503B0B-997E-483F-98D0-863FFB7135E2}"/>
                </a:ext>
              </a:extLst>
            </p:cNvPr>
            <p:cNvSpPr/>
            <p:nvPr/>
          </p:nvSpPr>
          <p:spPr>
            <a:xfrm>
              <a:off x="4407733" y="7998907"/>
              <a:ext cx="195492" cy="549562"/>
            </a:xfrm>
            <a:prstGeom prst="rect">
              <a:avLst/>
            </a:prstGeom>
            <a:solidFill>
              <a:srgbClr val="00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7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相馬菓子店</a:t>
              </a:r>
            </a:p>
          </p:txBody>
        </p:sp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61498465-6078-4721-953F-A9DA0BFA4E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 flipV="1">
              <a:off x="4259425" y="8599057"/>
              <a:ext cx="148571" cy="90633"/>
            </a:xfrm>
            <a:prstGeom prst="rect">
              <a:avLst/>
            </a:prstGeom>
            <a:solidFill>
              <a:srgbClr val="0066CC"/>
            </a:solidFill>
          </p:spPr>
        </p:pic>
        <p:cxnSp>
          <p:nvCxnSpPr>
            <p:cNvPr id="259" name="直線コネクタ 258">
              <a:extLst>
                <a:ext uri="{FF2B5EF4-FFF2-40B4-BE49-F238E27FC236}">
                  <a16:creationId xmlns:a16="http://schemas.microsoft.com/office/drawing/2014/main" id="{8BCE3789-34FC-4A1E-B13A-582CA7C6D5C5}"/>
                </a:ext>
              </a:extLst>
            </p:cNvPr>
            <p:cNvCxnSpPr>
              <a:cxnSpLocks/>
            </p:cNvCxnSpPr>
            <p:nvPr/>
          </p:nvCxnSpPr>
          <p:spPr>
            <a:xfrm>
              <a:off x="4379027" y="7518036"/>
              <a:ext cx="0" cy="324113"/>
            </a:xfrm>
            <a:prstGeom prst="line">
              <a:avLst/>
            </a:prstGeom>
            <a:solidFill>
              <a:srgbClr val="0066CC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線コネクタ 259">
              <a:extLst>
                <a:ext uri="{FF2B5EF4-FFF2-40B4-BE49-F238E27FC236}">
                  <a16:creationId xmlns:a16="http://schemas.microsoft.com/office/drawing/2014/main" id="{1C20663E-55CB-423A-B6DF-C34E6828DAE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21766" y="7969486"/>
              <a:ext cx="359150" cy="0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1" name="直線コネクタ 260">
              <a:extLst>
                <a:ext uri="{FF2B5EF4-FFF2-40B4-BE49-F238E27FC236}">
                  <a16:creationId xmlns:a16="http://schemas.microsoft.com/office/drawing/2014/main" id="{27B808A5-DE6E-4F09-A2AF-E726781504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21767" y="7841694"/>
              <a:ext cx="355162" cy="454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3" name="正方形/長方形 262">
              <a:extLst>
                <a:ext uri="{FF2B5EF4-FFF2-40B4-BE49-F238E27FC236}">
                  <a16:creationId xmlns:a16="http://schemas.microsoft.com/office/drawing/2014/main" id="{E4B98C2C-78AD-446A-A7EC-7AD0B0E67BEA}"/>
                </a:ext>
              </a:extLst>
            </p:cNvPr>
            <p:cNvSpPr/>
            <p:nvPr/>
          </p:nvSpPr>
          <p:spPr>
            <a:xfrm>
              <a:off x="4068730" y="8750872"/>
              <a:ext cx="307777" cy="733661"/>
            </a:xfrm>
            <a:prstGeom prst="rect">
              <a:avLst/>
            </a:prstGeom>
            <a:noFill/>
          </p:spPr>
          <p:txBody>
            <a:bodyPr vert="eaVert" wrap="square">
              <a:spAutoFit/>
            </a:bodyPr>
            <a:lstStyle/>
            <a:p>
              <a:r>
                <a:rPr lang="ja-JP" altLang="en-US" sz="8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池田二丁目</a:t>
              </a:r>
            </a:p>
          </p:txBody>
        </p:sp>
        <p:cxnSp>
          <p:nvCxnSpPr>
            <p:cNvPr id="264" name="直線コネクタ 263">
              <a:extLst>
                <a:ext uri="{FF2B5EF4-FFF2-40B4-BE49-F238E27FC236}">
                  <a16:creationId xmlns:a16="http://schemas.microsoft.com/office/drawing/2014/main" id="{2A848A80-7EDD-4F4E-BFCB-7FF932C3A3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79761" y="7982992"/>
              <a:ext cx="714614" cy="1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5" name="正方形/長方形 264">
              <a:extLst>
                <a:ext uri="{FF2B5EF4-FFF2-40B4-BE49-F238E27FC236}">
                  <a16:creationId xmlns:a16="http://schemas.microsoft.com/office/drawing/2014/main" id="{AB08AF5C-C566-465B-84C8-9DA893D5010A}"/>
                </a:ext>
              </a:extLst>
            </p:cNvPr>
            <p:cNvSpPr/>
            <p:nvPr/>
          </p:nvSpPr>
          <p:spPr>
            <a:xfrm>
              <a:off x="3811534" y="8019935"/>
              <a:ext cx="205981" cy="395211"/>
            </a:xfrm>
            <a:prstGeom prst="rect">
              <a:avLst/>
            </a:prstGeom>
            <a:solidFill>
              <a:srgbClr val="00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役場</a:t>
              </a:r>
            </a:p>
          </p:txBody>
        </p:sp>
        <p:cxnSp>
          <p:nvCxnSpPr>
            <p:cNvPr id="266" name="直線コネクタ 265">
              <a:extLst>
                <a:ext uri="{FF2B5EF4-FFF2-40B4-BE49-F238E27FC236}">
                  <a16:creationId xmlns:a16="http://schemas.microsoft.com/office/drawing/2014/main" id="{06A62E33-68AE-44DE-B21D-D3D120B0DF58}"/>
                </a:ext>
              </a:extLst>
            </p:cNvPr>
            <p:cNvCxnSpPr>
              <a:cxnSpLocks/>
            </p:cNvCxnSpPr>
            <p:nvPr/>
          </p:nvCxnSpPr>
          <p:spPr>
            <a:xfrm>
              <a:off x="5573161" y="8622977"/>
              <a:ext cx="656664" cy="0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7" name="正方形/長方形 266">
              <a:extLst>
                <a:ext uri="{FF2B5EF4-FFF2-40B4-BE49-F238E27FC236}">
                  <a16:creationId xmlns:a16="http://schemas.microsoft.com/office/drawing/2014/main" id="{F795D2B7-52A1-48BC-91A1-CA59F5F06E6C}"/>
                </a:ext>
              </a:extLst>
            </p:cNvPr>
            <p:cNvSpPr/>
            <p:nvPr/>
          </p:nvSpPr>
          <p:spPr>
            <a:xfrm flipH="1">
              <a:off x="3790124" y="8948096"/>
              <a:ext cx="323165" cy="480677"/>
            </a:xfrm>
            <a:prstGeom prst="rect">
              <a:avLst/>
            </a:prstGeom>
            <a:noFill/>
          </p:spPr>
          <p:txBody>
            <a:bodyPr vert="eaVert" wrap="square">
              <a:spAutoFit/>
            </a:bodyPr>
            <a:lstStyle/>
            <a:p>
              <a:r>
                <a:rPr lang="ja-JP" altLang="en-US" sz="9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至 明科</a:t>
              </a:r>
            </a:p>
          </p:txBody>
        </p:sp>
        <p:sp>
          <p:nvSpPr>
            <p:cNvPr id="268" name="正方形/長方形 267">
              <a:extLst>
                <a:ext uri="{FF2B5EF4-FFF2-40B4-BE49-F238E27FC236}">
                  <a16:creationId xmlns:a16="http://schemas.microsoft.com/office/drawing/2014/main" id="{32C67DA2-BDCE-4159-86AC-A1975C333192}"/>
                </a:ext>
              </a:extLst>
            </p:cNvPr>
            <p:cNvSpPr/>
            <p:nvPr/>
          </p:nvSpPr>
          <p:spPr>
            <a:xfrm>
              <a:off x="3236114" y="7847469"/>
              <a:ext cx="632540" cy="230832"/>
            </a:xfrm>
            <a:prstGeom prst="rect">
              <a:avLst/>
            </a:prstGeom>
            <a:noFill/>
          </p:spPr>
          <p:txBody>
            <a:bodyPr vert="horz" wrap="square">
              <a:spAutoFit/>
            </a:bodyPr>
            <a:lstStyle/>
            <a:p>
              <a:r>
                <a:rPr lang="ja-JP" altLang="en-US" sz="9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至 松川</a:t>
              </a:r>
            </a:p>
          </p:txBody>
        </p:sp>
        <p:cxnSp>
          <p:nvCxnSpPr>
            <p:cNvPr id="269" name="直線コネクタ 268">
              <a:extLst>
                <a:ext uri="{FF2B5EF4-FFF2-40B4-BE49-F238E27FC236}">
                  <a16:creationId xmlns:a16="http://schemas.microsoft.com/office/drawing/2014/main" id="{5684FE71-84CE-422A-B736-7BA99B8197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81977" y="7515974"/>
              <a:ext cx="0" cy="320520"/>
            </a:xfrm>
            <a:prstGeom prst="line">
              <a:avLst/>
            </a:prstGeom>
            <a:solidFill>
              <a:srgbClr val="0066CC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>
              <a:extLst>
                <a:ext uri="{FF2B5EF4-FFF2-40B4-BE49-F238E27FC236}">
                  <a16:creationId xmlns:a16="http://schemas.microsoft.com/office/drawing/2014/main" id="{03AF935E-0A43-4A72-B584-3BE23297C9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71131" y="8600359"/>
              <a:ext cx="321629" cy="0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3516002A-F8D8-41DF-997E-3737B31F6835}"/>
                </a:ext>
              </a:extLst>
            </p:cNvPr>
            <p:cNvCxnSpPr>
              <a:cxnSpLocks/>
            </p:cNvCxnSpPr>
            <p:nvPr/>
          </p:nvCxnSpPr>
          <p:spPr>
            <a:xfrm>
              <a:off x="4379027" y="8770549"/>
              <a:ext cx="0" cy="658224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2" name="直線コネクタ 271">
              <a:extLst>
                <a:ext uri="{FF2B5EF4-FFF2-40B4-BE49-F238E27FC236}">
                  <a16:creationId xmlns:a16="http://schemas.microsoft.com/office/drawing/2014/main" id="{34AB0B2E-E735-4928-AA72-1F88B94630B6}"/>
                </a:ext>
              </a:extLst>
            </p:cNvPr>
            <p:cNvCxnSpPr>
              <a:cxnSpLocks/>
            </p:cNvCxnSpPr>
            <p:nvPr/>
          </p:nvCxnSpPr>
          <p:spPr>
            <a:xfrm>
              <a:off x="3758631" y="8749772"/>
              <a:ext cx="313394" cy="0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3" name="直線コネクタ 272">
              <a:extLst>
                <a:ext uri="{FF2B5EF4-FFF2-40B4-BE49-F238E27FC236}">
                  <a16:creationId xmlns:a16="http://schemas.microsoft.com/office/drawing/2014/main" id="{40192BE7-7C72-456B-A49D-2B57ADBDF6AE}"/>
                </a:ext>
              </a:extLst>
            </p:cNvPr>
            <p:cNvCxnSpPr>
              <a:cxnSpLocks/>
            </p:cNvCxnSpPr>
            <p:nvPr/>
          </p:nvCxnSpPr>
          <p:spPr>
            <a:xfrm>
              <a:off x="4076929" y="8770549"/>
              <a:ext cx="0" cy="650695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4" name="直線コネクタ 273">
              <a:extLst>
                <a:ext uri="{FF2B5EF4-FFF2-40B4-BE49-F238E27FC236}">
                  <a16:creationId xmlns:a16="http://schemas.microsoft.com/office/drawing/2014/main" id="{3D7A4713-810F-42C4-B4B0-12107D1AD7D3}"/>
                </a:ext>
              </a:extLst>
            </p:cNvPr>
            <p:cNvCxnSpPr>
              <a:cxnSpLocks/>
            </p:cNvCxnSpPr>
            <p:nvPr/>
          </p:nvCxnSpPr>
          <p:spPr>
            <a:xfrm>
              <a:off x="4092760" y="7955176"/>
              <a:ext cx="0" cy="659544"/>
            </a:xfrm>
            <a:prstGeom prst="line">
              <a:avLst/>
            </a:prstGeom>
            <a:solidFill>
              <a:srgbClr val="0066CC"/>
            </a:solidFill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3457" y="198949"/>
            <a:ext cx="5829300" cy="502789"/>
          </a:xfrm>
        </p:spPr>
        <p:txBody>
          <a:bodyPr>
            <a:normAutofit/>
          </a:bodyPr>
          <a:lstStyle/>
          <a:p>
            <a:r>
              <a:rPr lang="ja-JP" altLang="en-US" sz="2000" b="1" dirty="0">
                <a:solidFill>
                  <a:srgbClr val="9933FF"/>
                </a:solidFill>
              </a:rPr>
              <a:t>～いけだデイサービスセンター小島館の概要～</a:t>
            </a:r>
            <a:endParaRPr lang="ja-JP" altLang="en-US" sz="4000" b="1" dirty="0">
              <a:solidFill>
                <a:srgbClr val="9933FF"/>
              </a:solidFill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914650" y="730557"/>
            <a:ext cx="25463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900" dirty="0"/>
              <a:t>(</a:t>
            </a:r>
            <a:r>
              <a:rPr lang="ja-JP" altLang="en-US" sz="900" dirty="0"/>
              <a:t>運営：社会福祉法人池田町社会福祉協議会）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9904C804-2F4D-401F-A845-6C46B5D0D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527255"/>
              </p:ext>
            </p:extLst>
          </p:nvPr>
        </p:nvGraphicFramePr>
        <p:xfrm>
          <a:off x="492643" y="2499788"/>
          <a:ext cx="6240295" cy="1870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4832">
                  <a:extLst>
                    <a:ext uri="{9D8B030D-6E8A-4147-A177-3AD203B41FA5}">
                      <a16:colId xmlns:a16="http://schemas.microsoft.com/office/drawing/2014/main" val="1327314273"/>
                    </a:ext>
                  </a:extLst>
                </a:gridCol>
                <a:gridCol w="5115463">
                  <a:extLst>
                    <a:ext uri="{9D8B030D-6E8A-4147-A177-3AD203B41FA5}">
                      <a16:colId xmlns:a16="http://schemas.microsoft.com/office/drawing/2014/main" val="1450480672"/>
                    </a:ext>
                  </a:extLst>
                </a:gridCol>
              </a:tblGrid>
              <a:tr h="219425">
                <a:tc>
                  <a:txBody>
                    <a:bodyPr/>
                    <a:lstStyle/>
                    <a:p>
                      <a:pPr algn="dist" fontAlgn="base">
                        <a:lnSpc>
                          <a:spcPct val="8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所在地　：　　　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8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北安曇郡池田町大字池田</a:t>
                      </a:r>
                      <a:r>
                        <a:rPr kumimoji="1" lang="en-US" alt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2128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番地</a:t>
                      </a:r>
                      <a:r>
                        <a:rPr lang="en-US" alt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702421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dist" fontAlgn="base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問い合わせ先：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8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　</a:t>
                      </a:r>
                      <a:r>
                        <a:rPr kumimoji="1" lang="en-US" alt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0261-62-7161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FAX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0261-62-7161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5803775"/>
                  </a:ext>
                </a:extLst>
              </a:tr>
              <a:tr h="373415">
                <a:tc>
                  <a:txBody>
                    <a:bodyPr/>
                    <a:lstStyle/>
                    <a:p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8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池田町社協 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URL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http://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ｗｗｗ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.ikedashakyo.or.jp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endParaRPr kumimoji="1" lang="en-US" altLang="ja-JP" sz="1000" kern="12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base">
                        <a:lnSpc>
                          <a:spcPct val="8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池田町社協　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E-mail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info@ikedashakyo.or.jp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501383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dist" fontAlgn="base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12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営業日・時間：</a:t>
                      </a:r>
                      <a:endParaRPr lang="ja-JP" sz="10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月曜日～金曜日（祝日問わず）但し、</a:t>
                      </a:r>
                      <a:r>
                        <a:rPr kumimoji="1" lang="en-US" alt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日を除く</a:t>
                      </a:r>
                      <a:endParaRPr kumimoji="1" lang="en-US" altLang="ja-JP" sz="1000" kern="12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base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午前９時～午後４時</a:t>
                      </a:r>
                      <a:r>
                        <a:rPr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３０分</a:t>
                      </a:r>
                      <a:r>
                        <a:rPr lang="ja-JP" alt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ja-JP" altLang="ja-JP" sz="100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通所型サービスＡ型事業</a:t>
                      </a:r>
                      <a:r>
                        <a:rPr lang="ja-JP" alt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：火、水、木曜日）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259886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dist" fontAlgn="base">
                        <a:lnSpc>
                          <a:spcPct val="8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kumimoji="1" lang="ja-JP" sz="1000" kern="12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事業実施地域：</a:t>
                      </a:r>
                      <a:endParaRPr lang="ja-JP" sz="10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池田町・松川村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219756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dist" fontAlgn="base">
                        <a:lnSpc>
                          <a:spcPct val="8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利用定員：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合計</a:t>
                      </a:r>
                      <a:r>
                        <a:rPr kumimoji="1" lang="en-US" alt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名（</a:t>
                      </a:r>
                      <a:r>
                        <a:rPr kumimoji="1" lang="ja-JP" altLang="ja-JP" sz="100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内、通所型サービスＡ型事業　</a:t>
                      </a:r>
                      <a:r>
                        <a:rPr kumimoji="1" lang="en-US" altLang="ja-JP" sz="100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ja-JP" sz="100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名）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8000" marR="88000" marT="44000" marB="44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981361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DE186-E9D6-46E9-9E35-4362835B7DA5}"/>
              </a:ext>
            </a:extLst>
          </p:cNvPr>
          <p:cNvSpPr/>
          <p:nvPr/>
        </p:nvSpPr>
        <p:spPr>
          <a:xfrm>
            <a:off x="492643" y="4436602"/>
            <a:ext cx="11079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職員体制等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27074242-7DDD-4945-9094-127151FA0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656" y="6959564"/>
            <a:ext cx="36121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3500" eaLnBrk="0" hangingPunct="0">
              <a:tabLst>
                <a:tab pos="66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66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66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66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66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69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●</a:t>
            </a: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サービス内容に関する相談・苦情</a:t>
            </a:r>
            <a:endParaRPr kumimoji="0" lang="ja-JP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9925" algn="l"/>
              </a:tabLst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事業所受付時間　：　午前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9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時～午後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4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時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分</a:t>
            </a:r>
            <a:endParaRPr kumimoji="0" lang="ja-JP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97AA6920-54F1-4A50-8661-05B3CB72D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182704"/>
              </p:ext>
            </p:extLst>
          </p:nvPr>
        </p:nvGraphicFramePr>
        <p:xfrm>
          <a:off x="425900" y="7577614"/>
          <a:ext cx="5841147" cy="964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7037">
                  <a:extLst>
                    <a:ext uri="{9D8B030D-6E8A-4147-A177-3AD203B41FA5}">
                      <a16:colId xmlns:a16="http://schemas.microsoft.com/office/drawing/2014/main" val="151706398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823545651"/>
                    </a:ext>
                  </a:extLst>
                </a:gridCol>
                <a:gridCol w="1829934">
                  <a:extLst>
                    <a:ext uri="{9D8B030D-6E8A-4147-A177-3AD203B41FA5}">
                      <a16:colId xmlns:a16="http://schemas.microsoft.com/office/drawing/2014/main" val="2733039367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indent="127635"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当法人の窓口</a:t>
                      </a:r>
                    </a:p>
                    <a:p>
                      <a:pPr indent="127635" algn="just">
                        <a:spcAft>
                          <a:spcPts val="0"/>
                        </a:spcAft>
                      </a:pPr>
                      <a:r>
                        <a:rPr lang="ja-JP" sz="105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社会福祉法人池田町社会福祉協議会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63500" algn="just">
                        <a:spcBef>
                          <a:spcPts val="360"/>
                        </a:spcBef>
                        <a:spcAft>
                          <a:spcPts val="0"/>
                        </a:spcAft>
                        <a:tabLst>
                          <a:tab pos="670560" algn="l"/>
                        </a:tabLst>
                      </a:pPr>
                      <a:r>
                        <a:rPr lang="ja-JP" alt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井上 賢一郎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（事務局長）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60"/>
                        </a:spcBef>
                        <a:spcAft>
                          <a:spcPts val="0"/>
                        </a:spcAft>
                        <a:tabLst>
                          <a:tab pos="670560" algn="l"/>
                        </a:tabLst>
                      </a:pP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</a:t>
                      </a:r>
                      <a:r>
                        <a:rPr lang="ja-JP" alt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0261-62-9544(</a:t>
                      </a: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代</a:t>
                      </a:r>
                      <a:r>
                        <a:rPr 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543030"/>
                  </a:ext>
                </a:extLst>
              </a:tr>
              <a:tr h="460112">
                <a:tc>
                  <a:txBody>
                    <a:bodyPr/>
                    <a:lstStyle/>
                    <a:p>
                      <a:pPr indent="115570" algn="just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ja-JP" sz="105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いけだデイサービスセンター</a:t>
                      </a:r>
                      <a:r>
                        <a:rPr kumimoji="1" lang="ja-JP" altLang="en-US" sz="105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小島館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田中 佐和子</a:t>
                      </a: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（管理者）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</a:t>
                      </a:r>
                      <a:r>
                        <a:rPr lang="ja-JP" alt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0261-62-7161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701948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FF6B803B-01C7-4DEA-8A69-88387850C1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846039"/>
              </p:ext>
            </p:extLst>
          </p:nvPr>
        </p:nvGraphicFramePr>
        <p:xfrm>
          <a:off x="425899" y="8673619"/>
          <a:ext cx="5830067" cy="913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314">
                  <a:extLst>
                    <a:ext uri="{9D8B030D-6E8A-4147-A177-3AD203B41FA5}">
                      <a16:colId xmlns:a16="http://schemas.microsoft.com/office/drawing/2014/main" val="3934861406"/>
                    </a:ext>
                  </a:extLst>
                </a:gridCol>
                <a:gridCol w="3194753">
                  <a:extLst>
                    <a:ext uri="{9D8B030D-6E8A-4147-A177-3AD203B41FA5}">
                      <a16:colId xmlns:a16="http://schemas.microsoft.com/office/drawing/2014/main" val="1886797070"/>
                    </a:ext>
                  </a:extLst>
                </a:gridCol>
              </a:tblGrid>
              <a:tr h="913312">
                <a:tc>
                  <a:txBody>
                    <a:bodyPr/>
                    <a:lstStyle/>
                    <a:p>
                      <a:pPr indent="635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池田町の相談・苦情窓口</a:t>
                      </a:r>
                    </a:p>
                    <a:p>
                      <a:pPr indent="1270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○池田町健康福祉課</a:t>
                      </a:r>
                    </a:p>
                    <a:p>
                      <a:pPr indent="1270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○北アルプス広域連合（保険者）</a:t>
                      </a:r>
                    </a:p>
                    <a:p>
                      <a:pPr indent="1270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○長野県国民健康保険団体連合会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indent="66675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電話：</a:t>
                      </a:r>
                      <a:r>
                        <a:rPr 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0261-61-5000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indent="66675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電話：</a:t>
                      </a:r>
                      <a:r>
                        <a:rPr 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0261-22-7196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indent="66675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電話：</a:t>
                      </a:r>
                      <a:r>
                        <a:rPr lang="en-US" sz="105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026-238-1580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R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1454266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5E0B00B-AC33-4E42-A4CC-9975478FD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489019"/>
              </p:ext>
            </p:extLst>
          </p:nvPr>
        </p:nvGraphicFramePr>
        <p:xfrm>
          <a:off x="492643" y="4794324"/>
          <a:ext cx="5794389" cy="2079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6882">
                  <a:extLst>
                    <a:ext uri="{9D8B030D-6E8A-4147-A177-3AD203B41FA5}">
                      <a16:colId xmlns:a16="http://schemas.microsoft.com/office/drawing/2014/main" val="1053120862"/>
                    </a:ext>
                  </a:extLst>
                </a:gridCol>
                <a:gridCol w="527093">
                  <a:extLst>
                    <a:ext uri="{9D8B030D-6E8A-4147-A177-3AD203B41FA5}">
                      <a16:colId xmlns:a16="http://schemas.microsoft.com/office/drawing/2014/main" val="3095186591"/>
                    </a:ext>
                  </a:extLst>
                </a:gridCol>
                <a:gridCol w="527093">
                  <a:extLst>
                    <a:ext uri="{9D8B030D-6E8A-4147-A177-3AD203B41FA5}">
                      <a16:colId xmlns:a16="http://schemas.microsoft.com/office/drawing/2014/main" val="658054198"/>
                    </a:ext>
                  </a:extLst>
                </a:gridCol>
                <a:gridCol w="527093">
                  <a:extLst>
                    <a:ext uri="{9D8B030D-6E8A-4147-A177-3AD203B41FA5}">
                      <a16:colId xmlns:a16="http://schemas.microsoft.com/office/drawing/2014/main" val="3904423111"/>
                    </a:ext>
                  </a:extLst>
                </a:gridCol>
                <a:gridCol w="538223">
                  <a:extLst>
                    <a:ext uri="{9D8B030D-6E8A-4147-A177-3AD203B41FA5}">
                      <a16:colId xmlns:a16="http://schemas.microsoft.com/office/drawing/2014/main" val="187515116"/>
                    </a:ext>
                  </a:extLst>
                </a:gridCol>
                <a:gridCol w="2063027">
                  <a:extLst>
                    <a:ext uri="{9D8B030D-6E8A-4147-A177-3AD203B41FA5}">
                      <a16:colId xmlns:a16="http://schemas.microsoft.com/office/drawing/2014/main" val="314655643"/>
                    </a:ext>
                  </a:extLst>
                </a:gridCol>
                <a:gridCol w="414978">
                  <a:extLst>
                    <a:ext uri="{9D8B030D-6E8A-4147-A177-3AD203B41FA5}">
                      <a16:colId xmlns:a16="http://schemas.microsoft.com/office/drawing/2014/main" val="1232088851"/>
                    </a:ext>
                  </a:extLst>
                </a:gridCol>
              </a:tblGrid>
              <a:tr h="1464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職</a:t>
                      </a: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種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常勤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非常勤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業　務　内　容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計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634574"/>
                  </a:ext>
                </a:extLst>
              </a:tr>
              <a:tr h="1681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専従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兼務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専従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兼務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879975"/>
                  </a:ext>
                </a:extLst>
              </a:tr>
              <a:tr h="276695">
                <a:tc>
                  <a:txBody>
                    <a:bodyPr/>
                    <a:lstStyle/>
                    <a:p>
                      <a:pPr indent="95250" algn="just">
                        <a:spcAft>
                          <a:spcPts val="0"/>
                        </a:spcAft>
                      </a:pPr>
                      <a:r>
                        <a:rPr lang="ja-JP" sz="1000" kern="0" spc="25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 理 者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従事者・業務管理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513712"/>
                  </a:ext>
                </a:extLst>
              </a:tr>
              <a:tr h="302021">
                <a:tc>
                  <a:txBody>
                    <a:bodyPr/>
                    <a:lstStyle/>
                    <a:p>
                      <a:pPr indent="79375" algn="just">
                        <a:spcAft>
                          <a:spcPts val="0"/>
                        </a:spcAft>
                      </a:pPr>
                      <a:r>
                        <a:rPr lang="ja-JP" sz="1000" kern="0" spc="125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生活相談員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申込の調整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通所介護計画の作成等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976935"/>
                  </a:ext>
                </a:extLst>
              </a:tr>
              <a:tr h="360686">
                <a:tc>
                  <a:txBody>
                    <a:bodyPr/>
                    <a:lstStyle/>
                    <a:p>
                      <a:pPr indent="105410" algn="just">
                        <a:spcAft>
                          <a:spcPts val="0"/>
                        </a:spcAft>
                      </a:pPr>
                      <a:r>
                        <a:rPr lang="ja-JP" sz="1000" kern="0" spc="33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看護職員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健康チェック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通所介護サービスの提供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8075"/>
                  </a:ext>
                </a:extLst>
              </a:tr>
              <a:tr h="287482">
                <a:tc>
                  <a:txBody>
                    <a:bodyPr/>
                    <a:lstStyle/>
                    <a:p>
                      <a:pPr indent="53340" algn="just">
                        <a:spcAft>
                          <a:spcPts val="0"/>
                        </a:spcAft>
                      </a:pPr>
                      <a:r>
                        <a:rPr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機能訓練指導員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機能訓練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67677"/>
                  </a:ext>
                </a:extLst>
              </a:tr>
              <a:tr h="2645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2460" algn="l"/>
                        </a:tabLst>
                      </a:pPr>
                      <a:r>
                        <a:rPr lang="ja-JP" sz="1000" kern="0" spc="75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介護員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通所介護サービスの提供等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59289"/>
                  </a:ext>
                </a:extLst>
              </a:tr>
              <a:tr h="264503">
                <a:tc>
                  <a:txBody>
                    <a:bodyPr/>
                    <a:lstStyle/>
                    <a:p>
                      <a:pPr indent="105410" algn="just">
                        <a:spcAft>
                          <a:spcPts val="0"/>
                        </a:spcAft>
                      </a:pPr>
                      <a:r>
                        <a:rPr lang="ja-JP" sz="1000" kern="0" spc="33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事務職員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名</a:t>
                      </a:r>
                      <a:endParaRPr lang="ja-JP" sz="105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680469"/>
                  </a:ext>
                </a:extLst>
              </a:tr>
            </a:tbl>
          </a:graphicData>
        </a:graphic>
      </p:graphicFrame>
      <p:pic>
        <p:nvPicPr>
          <p:cNvPr id="13" name="Picture 19" descr="クローバーのイラスト1">
            <a:extLst>
              <a:ext uri="{FF2B5EF4-FFF2-40B4-BE49-F238E27FC236}">
                <a16:creationId xmlns:a16="http://schemas.microsoft.com/office/drawing/2014/main" id="{D763DDE1-AA0B-4B98-9A32-F58B9BE71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1315">
            <a:off x="5755046" y="608052"/>
            <a:ext cx="902505" cy="624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3E29528-2A11-4BFD-8FD4-3D6B98BB1468}"/>
              </a:ext>
            </a:extLst>
          </p:cNvPr>
          <p:cNvSpPr/>
          <p:nvPr/>
        </p:nvSpPr>
        <p:spPr>
          <a:xfrm>
            <a:off x="926560" y="980374"/>
            <a:ext cx="48287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kern="100" dirty="0">
                <a:solidFill>
                  <a:srgbClr val="0000FF"/>
                </a:solidFill>
                <a:latin typeface="Century" panose="02040604050505020304" pitchFamily="18" charset="0"/>
                <a:ea typeface="HGS創英角ﾎﾟｯﾌﾟ体" panose="040B0A00000000000000" pitchFamily="50" charset="-128"/>
                <a:cs typeface="Times New Roman" panose="02020603050405020304" pitchFamily="18" charset="0"/>
              </a:rPr>
              <a:t>安心して住み慣れた町で暮らし続けること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F3CB8AA-FB5D-47B2-90FD-125CECB87427}"/>
              </a:ext>
            </a:extLst>
          </p:cNvPr>
          <p:cNvSpPr/>
          <p:nvPr/>
        </p:nvSpPr>
        <p:spPr>
          <a:xfrm>
            <a:off x="404540" y="1417301"/>
            <a:ext cx="6100382" cy="915011"/>
          </a:xfrm>
          <a:prstGeom prst="roundRect">
            <a:avLst/>
          </a:prstGeom>
          <a:solidFill>
            <a:srgbClr val="CC99FF"/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人が集い・語り・笑いあって、支え合い、いたわりながら、私らしく、あなたらしく、その人らしく、茶の間の雰囲気をそのままに、安心して過ごせる第二の我が家をめざしていきます。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5">
            <a:extLst>
              <a:ext uri="{FF2B5EF4-FFF2-40B4-BE49-F238E27FC236}">
                <a16:creationId xmlns:a16="http://schemas.microsoft.com/office/drawing/2014/main" id="{370F05FD-A859-4977-9129-8C1639D5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328" y="9484886"/>
            <a:ext cx="4425744" cy="261610"/>
          </a:xfrm>
          <a:prstGeom prst="rect">
            <a:avLst/>
          </a:prstGeom>
          <a:solidFill>
            <a:srgbClr val="CCCCFF"/>
          </a:solidFill>
          <a:ln w="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池田町社会福祉協議会では、プライバシーポリシーに基づき、個人情報の保護に努めます。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8958CBC-F4F1-498C-BCF1-D3BF22835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672" y="387075"/>
            <a:ext cx="56104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100" b="1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1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地域密着型通所</a:t>
            </a:r>
            <a:r>
              <a:rPr kumimoji="0" lang="ja-JP" altLang="ja-JP" sz="1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介護（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回のご利用額）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要介護１～５の方で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割負担の方の場合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7F5B124-788B-4622-82AA-0254EDD88503}"/>
              </a:ext>
            </a:extLst>
          </p:cNvPr>
          <p:cNvSpPr/>
          <p:nvPr/>
        </p:nvSpPr>
        <p:spPr>
          <a:xfrm>
            <a:off x="478970" y="2491136"/>
            <a:ext cx="56863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en-US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2 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第</a:t>
            </a:r>
            <a:r>
              <a:rPr lang="en-US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1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号</a:t>
            </a:r>
            <a:r>
              <a:rPr lang="ja-JP" altLang="en-US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通所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事業</a:t>
            </a:r>
            <a:br>
              <a:rPr lang="en-US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</a:b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通所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型サービス（独自）※事業対象者、要支援</a:t>
            </a:r>
            <a:r>
              <a:rPr lang="en-US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1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・</a:t>
            </a:r>
            <a:r>
              <a:rPr lang="en-US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2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の方で</a:t>
            </a:r>
            <a:r>
              <a:rPr lang="en-US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1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割負担の方の場合</a:t>
            </a:r>
            <a:r>
              <a:rPr lang="ja-JP" altLang="ja-JP" sz="1100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 </a:t>
            </a:r>
            <a:endParaRPr lang="ja-JP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EA778AA-BAF7-4A2D-A3C6-BF69237DA3A9}"/>
              </a:ext>
            </a:extLst>
          </p:cNvPr>
          <p:cNvSpPr/>
          <p:nvPr/>
        </p:nvSpPr>
        <p:spPr>
          <a:xfrm>
            <a:off x="460310" y="5437393"/>
            <a:ext cx="548131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3 </a:t>
            </a:r>
            <a:r>
              <a:rPr lang="ja-JP" altLang="en-US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通所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型サービス（</a:t>
            </a:r>
            <a:r>
              <a:rPr lang="ja-JP" altLang="en-US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Ａ型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）※事業対象者、要支援</a:t>
            </a:r>
            <a:r>
              <a:rPr lang="en-US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1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・</a:t>
            </a:r>
            <a:r>
              <a:rPr lang="en-US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2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の方で</a:t>
            </a:r>
            <a:r>
              <a:rPr lang="en-US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1</a:t>
            </a:r>
            <a:r>
              <a:rPr lang="ja-JP" altLang="ja-JP" sz="1100" b="1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割負担の方の場合</a:t>
            </a:r>
            <a:r>
              <a:rPr lang="ja-JP" altLang="ja-JP" sz="1100" kern="0" dirty="0">
                <a:solidFill>
                  <a:srgbClr val="3333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 </a:t>
            </a:r>
            <a:endParaRPr lang="ja-JP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08241E19-0483-4315-8F57-E37D19228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487186"/>
              </p:ext>
            </p:extLst>
          </p:nvPr>
        </p:nvGraphicFramePr>
        <p:xfrm>
          <a:off x="556331" y="7280146"/>
          <a:ext cx="3852905" cy="1694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769">
                  <a:extLst>
                    <a:ext uri="{9D8B030D-6E8A-4147-A177-3AD203B41FA5}">
                      <a16:colId xmlns:a16="http://schemas.microsoft.com/office/drawing/2014/main" val="127140633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04255207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その他利用料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0680"/>
                  </a:ext>
                </a:extLst>
              </a:tr>
              <a:tr h="3136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実施地域以外の交通費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円／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km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571898"/>
                  </a:ext>
                </a:extLst>
              </a:tr>
              <a:tr h="313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食事の提供に要する費用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650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円／回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01493"/>
                  </a:ext>
                </a:extLst>
              </a:tr>
              <a:tr h="313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おむつ代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実費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886849"/>
                  </a:ext>
                </a:extLst>
              </a:tr>
              <a:tr h="509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ご利用の前日午後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時以降に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キャンセルのご連絡をいただいた場合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利用額の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721030"/>
                  </a:ext>
                </a:extLst>
              </a:tr>
            </a:tbl>
          </a:graphicData>
        </a:graphic>
      </p:graphicFrame>
      <p:pic>
        <p:nvPicPr>
          <p:cNvPr id="17" name="図 16">
            <a:extLst>
              <a:ext uri="{FF2B5EF4-FFF2-40B4-BE49-F238E27FC236}">
                <a16:creationId xmlns:a16="http://schemas.microsoft.com/office/drawing/2014/main" id="{76140CF7-3B4B-4B23-A0BC-60380FAD8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136" y="7446679"/>
            <a:ext cx="2016224" cy="1694252"/>
          </a:xfrm>
          <a:prstGeom prst="rect">
            <a:avLst/>
          </a:prstGeom>
        </p:spPr>
      </p:pic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84B79B27-51F2-4975-9496-7987D4248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136293"/>
              </p:ext>
            </p:extLst>
          </p:nvPr>
        </p:nvGraphicFramePr>
        <p:xfrm>
          <a:off x="556331" y="777018"/>
          <a:ext cx="5824995" cy="1599911"/>
        </p:xfrm>
        <a:graphic>
          <a:graphicData uri="http://schemas.openxmlformats.org/drawingml/2006/table">
            <a:tbl>
              <a:tblPr firstRow="1" bandRow="1"/>
              <a:tblGrid>
                <a:gridCol w="901724">
                  <a:extLst>
                    <a:ext uri="{9D8B030D-6E8A-4147-A177-3AD203B41FA5}">
                      <a16:colId xmlns:a16="http://schemas.microsoft.com/office/drawing/2014/main" val="2297643603"/>
                    </a:ext>
                  </a:extLst>
                </a:gridCol>
                <a:gridCol w="1466889">
                  <a:extLst>
                    <a:ext uri="{9D8B030D-6E8A-4147-A177-3AD203B41FA5}">
                      <a16:colId xmlns:a16="http://schemas.microsoft.com/office/drawing/2014/main" val="1040551485"/>
                    </a:ext>
                  </a:extLst>
                </a:gridCol>
                <a:gridCol w="2278684">
                  <a:extLst>
                    <a:ext uri="{9D8B030D-6E8A-4147-A177-3AD203B41FA5}">
                      <a16:colId xmlns:a16="http://schemas.microsoft.com/office/drawing/2014/main" val="829059268"/>
                    </a:ext>
                  </a:extLst>
                </a:gridCol>
                <a:gridCol w="1177698">
                  <a:extLst>
                    <a:ext uri="{9D8B030D-6E8A-4147-A177-3AD203B41FA5}">
                      <a16:colId xmlns:a16="http://schemas.microsoft.com/office/drawing/2014/main" val="2571598660"/>
                    </a:ext>
                  </a:extLst>
                </a:gridCol>
              </a:tblGrid>
              <a:tr h="26061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基本部分　（７時間以上８時間未満）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加　算　部　分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342377"/>
                  </a:ext>
                </a:extLst>
              </a:tr>
              <a:tr h="269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要介護１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alt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７５０円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00" kern="1200" dirty="0">
                          <a:solidFill>
                            <a:srgbClr val="000000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Arial" panose="020B0604020202020204" pitchFamily="34" charset="0"/>
                        </a:rPr>
                        <a:t>入浴介助加算</a:t>
                      </a:r>
                      <a:r>
                        <a:rPr kumimoji="1" lang="en-US" altLang="ja-JP" sz="1000" kern="1200" dirty="0">
                          <a:solidFill>
                            <a:srgbClr val="000000"/>
                          </a:solidFill>
                          <a:effectLst/>
                          <a:latin typeface="HGｺﾞｼｯｸM" panose="020B0609000000000000" pitchFamily="49" charset="-128"/>
                          <a:ea typeface="HGｺﾞｼｯｸM" panose="020B0609000000000000" pitchFamily="49" charset="-128"/>
                          <a:cs typeface="Arial" panose="020B0604020202020204" pitchFamily="34" charset="0"/>
                        </a:rPr>
                        <a:t>Ⅰ</a:t>
                      </a:r>
                      <a:endParaRPr lang="ja-JP" sz="1000" kern="100" dirty="0">
                        <a:effectLst/>
                        <a:latin typeface="HGｺﾞｼｯｸM" panose="020B0609000000000000" pitchFamily="49" charset="-128"/>
                        <a:ea typeface="HGｺﾞｼｯｸM" panose="020B0609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altLang="en-US" sz="1000" kern="12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４０</a:t>
                      </a:r>
                      <a:r>
                        <a:rPr kumimoji="1" lang="ja-JP" sz="1000" kern="12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円／回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7034210"/>
                  </a:ext>
                </a:extLst>
              </a:tr>
              <a:tr h="2615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要介護２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alt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８８７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サービス提供体制強化加算Ⅰ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000" kern="12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２２</a:t>
                      </a:r>
                      <a:r>
                        <a:rPr kumimoji="1" lang="ja-JP" sz="1000" kern="12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円／回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790391"/>
                  </a:ext>
                </a:extLst>
              </a:tr>
              <a:tr h="269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要介護３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alt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１，０２８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介護職員処遇改善加算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Ⅰ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加算率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5.9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％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566142"/>
                  </a:ext>
                </a:extLst>
              </a:tr>
              <a:tr h="269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要介護４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alt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１，１６８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介護職員等特定処遇改善加算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Ⅰ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加算率</a:t>
                      </a:r>
                      <a:r>
                        <a:rPr kumimoji="1" 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1.2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％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463319"/>
                  </a:ext>
                </a:extLst>
              </a:tr>
              <a:tr h="269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kern="12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要介護５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1" lang="ja-JP" altLang="en-US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１，３０８</a:t>
                      </a:r>
                      <a:r>
                        <a:rPr kumimoji="1" lang="ja-JP" sz="1000" kern="12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4148" marR="74148" marT="37074" marB="37074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612489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03D6A5F2-A865-4E27-B8B1-D57927523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759830"/>
              </p:ext>
            </p:extLst>
          </p:nvPr>
        </p:nvGraphicFramePr>
        <p:xfrm>
          <a:off x="540327" y="2936776"/>
          <a:ext cx="5841000" cy="2329767"/>
        </p:xfrm>
        <a:graphic>
          <a:graphicData uri="http://schemas.openxmlformats.org/drawingml/2006/table">
            <a:tbl>
              <a:tblPr firstRow="1" firstCol="1" bandRow="1"/>
              <a:tblGrid>
                <a:gridCol w="227729">
                  <a:extLst>
                    <a:ext uri="{9D8B030D-6E8A-4147-A177-3AD203B41FA5}">
                      <a16:colId xmlns:a16="http://schemas.microsoft.com/office/drawing/2014/main" val="3010907361"/>
                    </a:ext>
                  </a:extLst>
                </a:gridCol>
                <a:gridCol w="2125467">
                  <a:extLst>
                    <a:ext uri="{9D8B030D-6E8A-4147-A177-3AD203B41FA5}">
                      <a16:colId xmlns:a16="http://schemas.microsoft.com/office/drawing/2014/main" val="767407675"/>
                    </a:ext>
                  </a:extLst>
                </a:gridCol>
                <a:gridCol w="2580924">
                  <a:extLst>
                    <a:ext uri="{9D8B030D-6E8A-4147-A177-3AD203B41FA5}">
                      <a16:colId xmlns:a16="http://schemas.microsoft.com/office/drawing/2014/main" val="3005020629"/>
                    </a:ext>
                  </a:extLst>
                </a:gridCol>
                <a:gridCol w="906880">
                  <a:extLst>
                    <a:ext uri="{9D8B030D-6E8A-4147-A177-3AD203B41FA5}">
                      <a16:colId xmlns:a16="http://schemas.microsoft.com/office/drawing/2014/main" val="2412861760"/>
                    </a:ext>
                  </a:extLst>
                </a:gridCol>
              </a:tblGrid>
              <a:tr h="21602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b="1" kern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　サービス名称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b="1" kern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算定要件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000" b="1" kern="10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負担額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593231"/>
                  </a:ext>
                </a:extLst>
              </a:tr>
              <a:tr h="296393">
                <a:tc rowSpan="3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b="1" kern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基本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b="1" kern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部分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通所型独自サービス</a:t>
                      </a:r>
                      <a:r>
                        <a:rPr kumimoji="1" lang="en-US" sz="10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</a:t>
                      </a:r>
                      <a:endParaRPr lang="ja-JP" sz="10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事業対象者、要支援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1(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週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回程度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1,672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093199"/>
                  </a:ext>
                </a:extLst>
              </a:tr>
              <a:tr h="2963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通所型独自サービス</a:t>
                      </a:r>
                      <a:r>
                        <a:rPr kumimoji="1" lang="en-US" sz="10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/22</a:t>
                      </a:r>
                      <a:endParaRPr lang="ja-JP" sz="10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事業対象者、要支援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2 (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週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回程度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1,672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281333"/>
                  </a:ext>
                </a:extLst>
              </a:tr>
              <a:tr h="2963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通所型独自サービス</a:t>
                      </a:r>
                      <a:r>
                        <a:rPr kumimoji="1" lang="en-US" sz="10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2</a:t>
                      </a:r>
                      <a:endParaRPr lang="ja-JP" sz="10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事業対象者、要支援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2 (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週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回程度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3,428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309064"/>
                  </a:ext>
                </a:extLst>
              </a:tr>
              <a:tr h="226198">
                <a:tc rowSpan="4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b="1" kern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加算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サービス提供体制強化加算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Ⅰ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事業対象者、要支援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88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370685"/>
                  </a:ext>
                </a:extLst>
              </a:tr>
              <a:tr h="2963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事業対象者、要支援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2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176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205436"/>
                  </a:ext>
                </a:extLst>
              </a:tr>
              <a:tr h="33765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介護職員処遇改善加算（Ⅰ）加算率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5.9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％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59379"/>
                  </a:ext>
                </a:extLst>
              </a:tr>
              <a:tr h="36431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介護職員等特定処遇改善加算（Ⅰ）加算率</a:t>
                      </a:r>
                      <a:r>
                        <a:rPr kumimoji="1" lang="en-US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1.2</a:t>
                      </a:r>
                      <a:r>
                        <a:rPr kumimoji="1" lang="ja-JP" sz="10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％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076343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B4FFF130-D108-4D6F-AB12-6D4A1B18C8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383866"/>
              </p:ext>
            </p:extLst>
          </p:nvPr>
        </p:nvGraphicFramePr>
        <p:xfrm>
          <a:off x="540328" y="5851156"/>
          <a:ext cx="5841001" cy="1205461"/>
        </p:xfrm>
        <a:graphic>
          <a:graphicData uri="http://schemas.openxmlformats.org/drawingml/2006/table">
            <a:tbl>
              <a:tblPr firstRow="1" firstCol="1" bandRow="1"/>
              <a:tblGrid>
                <a:gridCol w="230203">
                  <a:extLst>
                    <a:ext uri="{9D8B030D-6E8A-4147-A177-3AD203B41FA5}">
                      <a16:colId xmlns:a16="http://schemas.microsoft.com/office/drawing/2014/main" val="723928001"/>
                    </a:ext>
                  </a:extLst>
                </a:gridCol>
                <a:gridCol w="1794373">
                  <a:extLst>
                    <a:ext uri="{9D8B030D-6E8A-4147-A177-3AD203B41FA5}">
                      <a16:colId xmlns:a16="http://schemas.microsoft.com/office/drawing/2014/main" val="1301486707"/>
                    </a:ext>
                  </a:extLst>
                </a:gridCol>
                <a:gridCol w="3150316">
                  <a:extLst>
                    <a:ext uri="{9D8B030D-6E8A-4147-A177-3AD203B41FA5}">
                      <a16:colId xmlns:a16="http://schemas.microsoft.com/office/drawing/2014/main" val="2210815337"/>
                    </a:ext>
                  </a:extLst>
                </a:gridCol>
                <a:gridCol w="666109">
                  <a:extLst>
                    <a:ext uri="{9D8B030D-6E8A-4147-A177-3AD203B41FA5}">
                      <a16:colId xmlns:a16="http://schemas.microsoft.com/office/drawing/2014/main" val="3603903251"/>
                    </a:ext>
                  </a:extLst>
                </a:gridCol>
              </a:tblGrid>
              <a:tr h="18524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900" b="1" kern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　サービス名称</a:t>
                      </a:r>
                      <a:endParaRPr lang="ja-JP" sz="9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900" b="1" ker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算定要件</a:t>
                      </a:r>
                      <a:endParaRPr lang="ja-JP" sz="9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900" b="1" kern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負担額</a:t>
                      </a:r>
                      <a:endParaRPr lang="ja-JP" sz="9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72609"/>
                  </a:ext>
                </a:extLst>
              </a:tr>
              <a:tr h="340071">
                <a:tc rowSpan="3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900" b="1" ker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基本</a:t>
                      </a:r>
                      <a:endParaRPr lang="ja-JP" sz="9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900" b="1" ker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部分</a:t>
                      </a:r>
                      <a:endParaRPr lang="ja-JP" sz="9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通所型サービス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(A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型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入浴ありⅡ</a:t>
                      </a:r>
                      <a:endParaRPr lang="ja-JP" sz="9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事業対象者、要支援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1(5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時間以上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(1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日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週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回程度の利用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endParaRPr lang="ja-JP" sz="9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1,596</a:t>
                      </a:r>
                      <a:r>
                        <a:rPr kumimoji="1" 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9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817917"/>
                  </a:ext>
                </a:extLst>
              </a:tr>
              <a:tr h="3400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通所型サービス</a:t>
                      </a:r>
                      <a:r>
                        <a:rPr kumimoji="1" lang="en-US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(A</a:t>
                      </a:r>
                      <a:r>
                        <a:rPr kumimoji="1" 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型</a:t>
                      </a:r>
                      <a:r>
                        <a:rPr kumimoji="1" lang="en-US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入浴ありⅢ</a:t>
                      </a:r>
                      <a:endParaRPr lang="ja-JP" sz="9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事業対象者、要支援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2(5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時間以上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(1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日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週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回程度の利用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endParaRPr lang="ja-JP" sz="9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1,596</a:t>
                      </a:r>
                      <a:r>
                        <a:rPr kumimoji="1" 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9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993188"/>
                  </a:ext>
                </a:extLst>
              </a:tr>
              <a:tr h="3400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通所型サービス</a:t>
                      </a:r>
                      <a:r>
                        <a:rPr kumimoji="1" lang="en-US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(A</a:t>
                      </a:r>
                      <a:r>
                        <a:rPr kumimoji="1" 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型</a:t>
                      </a:r>
                      <a:r>
                        <a:rPr kumimoji="1" lang="en-US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入浴ありⅤ</a:t>
                      </a:r>
                      <a:endParaRPr lang="ja-JP" sz="9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事業対象者、要支援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2(5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時間以上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(1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日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週</a:t>
                      </a:r>
                      <a:r>
                        <a:rPr kumimoji="1" lang="en-US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sz="900" ker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回程度の利用</a:t>
                      </a:r>
                      <a:endParaRPr lang="ja-JP" sz="9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3,192</a:t>
                      </a:r>
                      <a:r>
                        <a:rPr kumimoji="1" lang="ja-JP" sz="900" kern="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Arial" panose="020B0604020202020204" pitchFamily="34" charset="0"/>
                        </a:rPr>
                        <a:t>円</a:t>
                      </a:r>
                      <a:endParaRPr lang="ja-JP" sz="9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889" marR="55889" marT="7762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999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06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2BBAE4E5-EF34-4B35-A80F-6EB50B6E8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995550"/>
              </p:ext>
            </p:extLst>
          </p:nvPr>
        </p:nvGraphicFramePr>
        <p:xfrm>
          <a:off x="90890" y="599732"/>
          <a:ext cx="6552728" cy="9119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427">
                  <a:extLst>
                    <a:ext uri="{9D8B030D-6E8A-4147-A177-3AD203B41FA5}">
                      <a16:colId xmlns:a16="http://schemas.microsoft.com/office/drawing/2014/main" val="3401185648"/>
                    </a:ext>
                  </a:extLst>
                </a:gridCol>
                <a:gridCol w="678055">
                  <a:extLst>
                    <a:ext uri="{9D8B030D-6E8A-4147-A177-3AD203B41FA5}">
                      <a16:colId xmlns:a16="http://schemas.microsoft.com/office/drawing/2014/main" val="2267492178"/>
                    </a:ext>
                  </a:extLst>
                </a:gridCol>
                <a:gridCol w="4935246">
                  <a:extLst>
                    <a:ext uri="{9D8B030D-6E8A-4147-A177-3AD203B41FA5}">
                      <a16:colId xmlns:a16="http://schemas.microsoft.com/office/drawing/2014/main" val="1701715563"/>
                    </a:ext>
                  </a:extLst>
                </a:gridCol>
              </a:tblGrid>
              <a:tr h="316409">
                <a:tc gridSpan="2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●ご自宅までお迎え</a:t>
                      </a:r>
                      <a:endParaRPr 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75832900"/>
                  </a:ext>
                </a:extLst>
              </a:tr>
              <a:tr h="531968">
                <a:tc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FFC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ja-JP" sz="1200" b="0" i="0" u="none" strike="noStrike" dirty="0">
                        <a:solidFill>
                          <a:srgbClr val="FFC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vert="eaVert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自宅までスタッフ</a:t>
                      </a:r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がお</a:t>
                      </a:r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迎えに</a:t>
                      </a:r>
                      <a:endParaRPr lang="en-US" altLang="ja-JP" sz="13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 </a:t>
                      </a:r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あがります。</a:t>
                      </a:r>
                      <a:endParaRPr 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491097169"/>
                  </a:ext>
                </a:extLst>
              </a:tr>
              <a:tr h="278172">
                <a:tc rowSpan="2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●健康チェック</a:t>
                      </a:r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en-US" altLang="ja-JP" sz="14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just" fontAlgn="ctr"/>
                      <a:r>
                        <a:rPr lang="en-US" alt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</a:t>
                      </a:r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25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到着後、体温・脈・血圧測定を行い、</a:t>
                      </a:r>
                      <a:endParaRPr lang="en-US" altLang="ja-JP" sz="125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just" fontAlgn="ctr"/>
                      <a:r>
                        <a:rPr lang="ja-JP" altLang="en-US" sz="125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  </a:t>
                      </a:r>
                      <a:r>
                        <a:rPr lang="ja-JP" sz="125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体調を確認します。</a:t>
                      </a:r>
                      <a:endParaRPr lang="ja-JP" sz="12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en-US" altLang="ja-JP" sz="14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en-US" altLang="ja-JP" sz="14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●入浴</a:t>
                      </a:r>
                      <a:endParaRPr 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497607326"/>
                  </a:ext>
                </a:extLst>
              </a:tr>
              <a:tr h="253796">
                <a:tc v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●健康チェック</a:t>
                      </a:r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en-US" altLang="ja-JP" sz="14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just" fontAlgn="ctr"/>
                      <a:r>
                        <a:rPr lang="en-US" alt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</a:t>
                      </a:r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25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到着後、体温・脈・血圧測定を行い、</a:t>
                      </a:r>
                      <a:endParaRPr lang="en-US" altLang="ja-JP" sz="125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just" fontAlgn="ctr"/>
                      <a:r>
                        <a:rPr lang="ja-JP" altLang="en-US" sz="125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  </a:t>
                      </a:r>
                      <a:r>
                        <a:rPr lang="ja-JP" sz="125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体調を確認します。</a:t>
                      </a:r>
                      <a:endParaRPr lang="ja-JP" sz="12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en-US" altLang="ja-JP" sz="14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en-US" altLang="ja-JP" sz="14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●入浴</a:t>
                      </a:r>
                      <a:endParaRPr kumimoji="1" lang="ja-JP" altLang="en-US" dirty="0"/>
                    </a:p>
                  </a:txBody>
                  <a:tcPr marL="9156" marR="9156" marT="9156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93436798"/>
                  </a:ext>
                </a:extLst>
              </a:tr>
              <a:tr h="531968">
                <a:tc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5899943"/>
                  </a:ext>
                </a:extLst>
              </a:tr>
              <a:tr h="535130">
                <a:tc gridSpan="2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9529124"/>
                  </a:ext>
                </a:extLst>
              </a:tr>
              <a:tr h="224777">
                <a:tc rowSpan="3" gridSpan="2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rowSpan="3" h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FFC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vert="eaVert" anchor="ctr">
                    <a:lnL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心も身体</a:t>
                      </a:r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も温まります</a:t>
                      </a:r>
                      <a:r>
                        <a:rPr lang="ja-JP" alt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。</a:t>
                      </a:r>
                      <a:endParaRPr 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274304513"/>
                  </a:ext>
                </a:extLst>
              </a:tr>
              <a:tr h="224777">
                <a:tc gridSpan="2" v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1020110"/>
                  </a:ext>
                </a:extLst>
              </a:tr>
              <a:tr h="1383077">
                <a:tc gridSpan="2" v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●口腔体操</a:t>
                      </a:r>
                      <a:endParaRPr lang="en-US" altLang="ja-JP" sz="14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just" fontAlgn="ctr"/>
                      <a:r>
                        <a:rPr lang="en-US" alt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</a:t>
                      </a:r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美味しく昼食を召し上がって</a:t>
                      </a:r>
                      <a:endParaRPr lang="en-US" altLang="ja-JP" sz="13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いただくための活動です。</a:t>
                      </a:r>
                      <a:endParaRPr lang="en-US" altLang="ja-JP" sz="13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25800049"/>
                  </a:ext>
                </a:extLst>
              </a:tr>
              <a:tr h="323271">
                <a:tc gridSpan="2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●昼食</a:t>
                      </a:r>
                      <a:endParaRPr 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0931177"/>
                  </a:ext>
                </a:extLst>
              </a:tr>
              <a:tr h="1332615">
                <a:tc rowSpan="2" gridSpan="2">
                  <a:txBody>
                    <a:bodyPr/>
                    <a:lstStyle/>
                    <a:p>
                      <a:pPr algn="l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rowSpan="2" h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FFC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vert="eaVert" anchor="ctr">
                    <a:lnL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『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キッチンスマイル</a:t>
                      </a:r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』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の美味しい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食事や具だくさんの味噌汁は、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小島館の畑の野菜も入って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好評です。</a:t>
                      </a:r>
                    </a:p>
                  </a:txBody>
                  <a:tcPr marL="9525" marR="9525" marT="9525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29780954"/>
                  </a:ext>
                </a:extLst>
              </a:tr>
              <a:tr h="218839">
                <a:tc gridSpan="2" v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885236398"/>
                  </a:ext>
                </a:extLst>
              </a:tr>
              <a:tr h="534454">
                <a:tc gridSpan="2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●レクリエーション</a:t>
                      </a:r>
                      <a:endParaRPr 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594835999"/>
                  </a:ext>
                </a:extLst>
              </a:tr>
              <a:tr h="531968">
                <a:tc rowSpan="3"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</a:t>
                      </a:r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rowSpan="3" h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>
                        <a:solidFill>
                          <a:srgbClr val="FFC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vert="eaVert" anchor="ctr">
                    <a:lnL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毎週いろんな内容のリクレーション</a:t>
                      </a:r>
                      <a:endParaRPr lang="en-US" altLang="ja-JP" sz="13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en-US" alt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 </a:t>
                      </a:r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を実施しています。</a:t>
                      </a:r>
                      <a:endParaRPr 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156362451"/>
                  </a:ext>
                </a:extLst>
              </a:tr>
              <a:tr h="418070">
                <a:tc gridSpan="2" v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4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●おやつ</a:t>
                      </a:r>
                      <a:endParaRPr 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91356369"/>
                  </a:ext>
                </a:extLst>
              </a:tr>
              <a:tr h="531968">
                <a:tc gridSpan="2" v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みんなで楽しいおやつタイムをお過ごしください。</a:t>
                      </a:r>
                      <a:endParaRPr 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161040956"/>
                  </a:ext>
                </a:extLst>
              </a:tr>
              <a:tr h="41584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●ご自宅までお送り</a:t>
                      </a:r>
                      <a:endParaRPr 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561770971"/>
                  </a:ext>
                </a:extLst>
              </a:tr>
              <a:tr h="531968">
                <a:tc gridSpan="2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 anchor="ctr">
                    <a:lnL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6CC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ご自宅までスタッフが</a:t>
                      </a:r>
                      <a:endParaRPr lang="en-US" altLang="ja-JP" sz="130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just" fontAlgn="ctr"/>
                      <a:r>
                        <a:rPr lang="en-US" alt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</a:t>
                      </a:r>
                      <a:r>
                        <a:rPr lang="ja-JP" altLang="en-US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sz="130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お送りいたします。</a:t>
                      </a:r>
                      <a:endParaRPr 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56" marR="9156" marT="9156" marB="0">
                    <a:lnL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rgbClr val="CC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680223704"/>
                  </a:ext>
                </a:extLst>
              </a:tr>
            </a:tbl>
          </a:graphicData>
        </a:graphic>
      </p:graphicFrame>
      <p:pic>
        <p:nvPicPr>
          <p:cNvPr id="32" name="図 31">
            <a:extLst>
              <a:ext uri="{FF2B5EF4-FFF2-40B4-BE49-F238E27FC236}">
                <a16:creationId xmlns:a16="http://schemas.microsoft.com/office/drawing/2014/main" id="{F789EE42-910C-4C56-B4E3-A5928ED033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53" y="5835571"/>
            <a:ext cx="1526147" cy="1734674"/>
          </a:xfrm>
          <a:prstGeom prst="rect">
            <a:avLst/>
          </a:prstGeom>
        </p:spPr>
      </p:pic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3FC127AC-3CB8-4A45-9463-16013F409B46}"/>
              </a:ext>
            </a:extLst>
          </p:cNvPr>
          <p:cNvSpPr/>
          <p:nvPr/>
        </p:nvSpPr>
        <p:spPr bwMode="auto">
          <a:xfrm>
            <a:off x="161848" y="693458"/>
            <a:ext cx="1483705" cy="364828"/>
          </a:xfrm>
          <a:prstGeom prst="roundRect">
            <a:avLst/>
          </a:prstGeom>
          <a:solidFill>
            <a:srgbClr val="FFDD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ctr"/>
            <a:r>
              <a:rPr lang="ja-JP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8:20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9:30</a:t>
            </a:r>
            <a:endParaRPr lang="ja-JP" altLang="ja-JP" sz="1200" b="1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A1593B2B-DE30-4874-A651-0477C4B1CFB2}"/>
              </a:ext>
            </a:extLst>
          </p:cNvPr>
          <p:cNvSpPr/>
          <p:nvPr/>
        </p:nvSpPr>
        <p:spPr bwMode="auto">
          <a:xfrm>
            <a:off x="171315" y="2752020"/>
            <a:ext cx="1492097" cy="364828"/>
          </a:xfrm>
          <a:prstGeom prst="roundRect">
            <a:avLst/>
          </a:prstGeom>
          <a:solidFill>
            <a:srgbClr val="FFDD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fontAlgn="ctr"/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9：40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11:30</a:t>
            </a:r>
            <a:endParaRPr lang="ja-JP" altLang="ja-JP" sz="1200" b="1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49129114-7D68-4241-9F01-4AA3452BCE21}"/>
              </a:ext>
            </a:extLst>
          </p:cNvPr>
          <p:cNvSpPr/>
          <p:nvPr/>
        </p:nvSpPr>
        <p:spPr bwMode="auto">
          <a:xfrm>
            <a:off x="164223" y="4858479"/>
            <a:ext cx="1478956" cy="364827"/>
          </a:xfrm>
          <a:prstGeom prst="roundRect">
            <a:avLst/>
          </a:prstGeom>
          <a:solidFill>
            <a:srgbClr val="FFDD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fontAlgn="ctr"/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12:00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12:45</a:t>
            </a:r>
            <a:endParaRPr lang="ja-JP" altLang="ja-JP" sz="1200" b="1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D33D93F7-752C-45CD-A1FC-906FE74D1FF9}"/>
              </a:ext>
            </a:extLst>
          </p:cNvPr>
          <p:cNvSpPr/>
          <p:nvPr/>
        </p:nvSpPr>
        <p:spPr bwMode="auto">
          <a:xfrm>
            <a:off x="201725" y="6869144"/>
            <a:ext cx="1465816" cy="364827"/>
          </a:xfrm>
          <a:prstGeom prst="roundRect">
            <a:avLst/>
          </a:prstGeom>
          <a:solidFill>
            <a:srgbClr val="FFDD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fontAlgn="ctr"/>
            <a:r>
              <a:rPr lang="ja-JP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14:00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endParaRPr lang="ja-JP" altLang="ja-JP" sz="1200" b="1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488BA932-8C28-43BE-8279-C698098264B2}"/>
              </a:ext>
            </a:extLst>
          </p:cNvPr>
          <p:cNvSpPr/>
          <p:nvPr/>
        </p:nvSpPr>
        <p:spPr bwMode="auto">
          <a:xfrm>
            <a:off x="155077" y="8879808"/>
            <a:ext cx="1439534" cy="364827"/>
          </a:xfrm>
          <a:prstGeom prst="roundRect">
            <a:avLst/>
          </a:prstGeom>
          <a:solidFill>
            <a:srgbClr val="FFDD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16:10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endParaRPr kumimoji="1" lang="ja-JP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3933BE00-E2EF-4A41-A692-47BE55123D91}"/>
              </a:ext>
            </a:extLst>
          </p:cNvPr>
          <p:cNvSpPr/>
          <p:nvPr/>
        </p:nvSpPr>
        <p:spPr>
          <a:xfrm>
            <a:off x="2666122" y="187190"/>
            <a:ext cx="1279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kern="100" dirty="0">
                <a:solidFill>
                  <a:srgbClr val="0000D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kern="100" dirty="0">
                <a:solidFill>
                  <a:srgbClr val="0000D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日の流れ</a:t>
            </a:r>
            <a:endParaRPr lang="ja-JP" altLang="ja-JP" sz="18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6140BB74-45C4-4266-BCDE-56A56F6590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970" y="8427354"/>
            <a:ext cx="2055080" cy="1351808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1D137649-BA7D-44CD-B383-C026900876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214" y="323201"/>
            <a:ext cx="1960150" cy="1348192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DD2D7165-3528-4B38-BBB1-103C8263F7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215" y="4224913"/>
            <a:ext cx="1846466" cy="1273477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7C205E53-1F91-49E6-A3CA-9284B501C9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970" y="2173393"/>
            <a:ext cx="1913001" cy="168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076670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紫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ファセット">
  <a:themeElements>
    <a:clrScheme name="紫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1969</TotalTime>
  <Words>669</Words>
  <Application>Microsoft Office PowerPoint</Application>
  <PresentationFormat>A4 210 x 297 mm</PresentationFormat>
  <Paragraphs>210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HGP創英角ﾎﾟｯﾌﾟ体</vt:lpstr>
      <vt:lpstr>HGｺﾞｼｯｸM</vt:lpstr>
      <vt:lpstr>HG丸ｺﾞｼｯｸM-PRO</vt:lpstr>
      <vt:lpstr>ＭＳ Ｐゴシック</vt:lpstr>
      <vt:lpstr>游明朝</vt:lpstr>
      <vt:lpstr>Arial</vt:lpstr>
      <vt:lpstr>Calibri</vt:lpstr>
      <vt:lpstr>Century</vt:lpstr>
      <vt:lpstr>Trebuchet MS</vt:lpstr>
      <vt:lpstr>Wingdings 3</vt:lpstr>
      <vt:lpstr>ファセット</vt:lpstr>
      <vt:lpstr>1_ファセット</vt:lpstr>
      <vt:lpstr>いけだデイサービスセンター小島館</vt:lpstr>
      <vt:lpstr>～いけだデイサービスセンター小島館の概要～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いけだデイサービスセンター高姫</dc:title>
  <dc:creator>ikeda012</dc:creator>
  <cp:lastModifiedBy>ikeda008</cp:lastModifiedBy>
  <cp:revision>130</cp:revision>
  <cp:lastPrinted>2020-05-01T04:17:27Z</cp:lastPrinted>
  <dcterms:created xsi:type="dcterms:W3CDTF">2010-06-09T02:48:23Z</dcterms:created>
  <dcterms:modified xsi:type="dcterms:W3CDTF">2021-09-15T02:48:49Z</dcterms:modified>
</cp:coreProperties>
</file>